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10" r:id="rId2"/>
    <p:sldId id="491" r:id="rId3"/>
    <p:sldId id="493" r:id="rId4"/>
    <p:sldId id="509" r:id="rId5"/>
    <p:sldId id="500" r:id="rId6"/>
    <p:sldId id="501" r:id="rId7"/>
    <p:sldId id="498" r:id="rId8"/>
    <p:sldId id="511" r:id="rId9"/>
    <p:sldId id="512" r:id="rId10"/>
    <p:sldId id="514" r:id="rId11"/>
    <p:sldId id="515" r:id="rId12"/>
    <p:sldId id="489" r:id="rId13"/>
    <p:sldId id="502" r:id="rId14"/>
    <p:sldId id="496" r:id="rId15"/>
    <p:sldId id="506" r:id="rId16"/>
    <p:sldId id="490" r:id="rId17"/>
    <p:sldId id="507" r:id="rId18"/>
    <p:sldId id="476" r:id="rId19"/>
    <p:sldId id="471" r:id="rId20"/>
    <p:sldId id="470" r:id="rId21"/>
    <p:sldId id="474" r:id="rId22"/>
    <p:sldId id="463" r:id="rId23"/>
    <p:sldId id="414" r:id="rId24"/>
    <p:sldId id="426" r:id="rId25"/>
    <p:sldId id="427" r:id="rId26"/>
    <p:sldId id="428" r:id="rId27"/>
    <p:sldId id="450" r:id="rId28"/>
    <p:sldId id="484" r:id="rId29"/>
    <p:sldId id="430" r:id="rId30"/>
    <p:sldId id="439" r:id="rId31"/>
    <p:sldId id="449" r:id="rId32"/>
    <p:sldId id="448" r:id="rId33"/>
    <p:sldId id="480" r:id="rId34"/>
    <p:sldId id="481" r:id="rId35"/>
    <p:sldId id="497" r:id="rId36"/>
    <p:sldId id="472" r:id="rId37"/>
  </p:sldIdLst>
  <p:sldSz cx="9144000" cy="6858000" type="screen4x3"/>
  <p:notesSz cx="6888163" cy="10020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5887" autoAdjust="0"/>
  </p:normalViewPr>
  <p:slideViewPr>
    <p:cSldViewPr>
      <p:cViewPr varScale="1">
        <p:scale>
          <a:sx n="79" d="100"/>
          <a:sy n="79" d="100"/>
        </p:scale>
        <p:origin x="1598" y="77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252" y="-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323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5E4CC39-38EB-4390-BE39-DE712DFFCB0B}" type="datetimeFigureOut">
              <a:rPr lang="de-DE"/>
              <a:pPr>
                <a:defRPr/>
              </a:pPr>
              <a:t>11.02.2023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323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3237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04132556-430B-422D-9537-64AA44A932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47814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81DA5B7-C5EB-48A3-9477-DAC16F4C9CE2}" type="datetimeFigureOut">
              <a:rPr lang="de-DE"/>
              <a:pPr>
                <a:defRPr/>
              </a:pPr>
              <a:t>11.02.2023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22DE71D0-12C2-4E85-9501-354E8848CF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360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D39AD-A3B3-41D8-A15A-7A5F0843E7F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545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52346D0-FFA1-44E8-9B1E-9665AFFC3447}" type="slidenum">
              <a:rPr lang="de-DE" altLang="de-DE"/>
              <a:pPr/>
              <a:t>18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7412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86D669-1302-4B76-B462-7AE69B82E8BE}" type="slidenum">
              <a:rPr lang="de-DE" altLang="de-DE"/>
              <a:pPr/>
              <a:t>19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1268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19C8E24-1230-4FE5-8647-BF46381A996B}" type="slidenum">
              <a:rPr lang="de-DE" altLang="de-DE"/>
              <a:pPr/>
              <a:t>20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4820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E98AADE-B769-4F9F-86C5-0662181FFA92}" type="slidenum">
              <a:rPr lang="de-DE" altLang="de-DE"/>
              <a:pPr/>
              <a:t>23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izenplatzhalter 2"/>
          <p:cNvSpPr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BEE080-764C-4EE3-BE44-C764354305D8}" type="slidenum">
              <a:rPr lang="de-DE" altLang="de-DE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BEE080-764C-4EE3-BE44-C764354305D8}" type="slidenum">
              <a:rPr lang="de-DE" altLang="de-DE"/>
              <a:pPr/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BEE080-764C-4EE3-BE44-C764354305D8}" type="slidenum">
              <a:rPr lang="de-DE" altLang="de-DE"/>
              <a:pPr/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9220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CEA803A-556B-4C9E-8576-FF297EA7B1B6}" type="slidenum">
              <a:rPr lang="de-DE" altLang="de-DE"/>
              <a:pPr/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8517" y="4759557"/>
            <a:ext cx="5510439" cy="4508876"/>
          </a:xfrm>
        </p:spPr>
        <p:txBody>
          <a:bodyPr/>
          <a:lstStyle/>
          <a:p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79059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8517" y="4759557"/>
            <a:ext cx="5510439" cy="4508876"/>
          </a:xfrm>
        </p:spPr>
        <p:txBody>
          <a:bodyPr/>
          <a:lstStyle/>
          <a:p>
            <a:endParaRPr lang="de-DE" sz="2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8517" y="4759557"/>
            <a:ext cx="5510439" cy="4508876"/>
          </a:xfrm>
        </p:spPr>
        <p:txBody>
          <a:bodyPr/>
          <a:lstStyle/>
          <a:p>
            <a:endParaRPr lang="de-DE" sz="2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8847" y="4759557"/>
            <a:ext cx="5510439" cy="4509214"/>
          </a:xfrm>
        </p:spPr>
        <p:txBody>
          <a:bodyPr/>
          <a:lstStyle/>
          <a:p>
            <a:endParaRPr lang="de-DE" sz="2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314A-82DB-41D2-B2DB-14F1C5B3C83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6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D1C2E-D508-46BF-BA1B-31EE6D26751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764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DFBDB-0E0E-41AC-BCA6-9061431756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27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DD3FF-3AFD-4884-AB27-525D09AB74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424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14A9-D730-45C7-AB1A-9AB3EC5DE0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257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3566A-2F84-42D6-B3B4-5E470DCC48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219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FE46-D1D3-4948-9C92-B44FBE7F9C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955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CF94C-D9AA-499E-9A42-8494264D6C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35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C5EE7-B6B5-4C55-B45B-42EAB5632C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863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2D346-B7AA-4978-8EAB-609CE174C1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438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0F996-F1E2-41C3-AB39-3AFF632246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76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7714E21-D127-4886-9150-6CEDA7E7A80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Kriegspropaganda" TargetMode="External"/><Relationship Id="rId7" Type="http://schemas.openxmlformats.org/officeDocument/2006/relationships/hyperlink" Target="https://de.wikipedia.org/wiki/Arthur_Ponsonby,_1._Baron_Ponsonby_of_Shulbre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Arthur_Ponsonby,_1._Baron_Ponsonby_of_Shulbrede#cite_note-1" TargetMode="External"/><Relationship Id="rId5" Type="http://schemas.openxmlformats.org/officeDocument/2006/relationships/hyperlink" Target="https://de.wikipedia.org/wiki/Die_Prinzipien_der_Kriegspropaganda" TargetMode="External"/><Relationship Id="rId4" Type="http://schemas.openxmlformats.org/officeDocument/2006/relationships/hyperlink" Target="https://de.wikipedia.org/wiki/Anne_Morell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uba.co2-rechner.de/de_DE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z.net/redaktion/justus-bender-11920656.html" TargetMode="External"/><Relationship Id="rId2" Type="http://schemas.openxmlformats.org/officeDocument/2006/relationships/hyperlink" Target="https://www.faz.net/aktuell/ukraine-konflikt/deutsche-ukraine-kaempfer-ueber-ihr-erstes-gefecht-17888268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56908" y="3356992"/>
            <a:ext cx="7380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Von der militärischen zur zivilen Sicherheitspolitik.</a:t>
            </a: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Dr. Theodor Ziegler</a:t>
            </a:r>
            <a:r>
              <a:rPr lang="de-DE" sz="2000">
                <a:solidFill>
                  <a:schemeClr val="bg1"/>
                </a:solidFill>
              </a:rPr>
              <a:t>, 17.11.2022, Kulturforum Metzingen </a:t>
            </a:r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3145B1-02A0-4087-BD0E-24D93E8E82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71" y="336104"/>
            <a:ext cx="418958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34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322" y="44416"/>
            <a:ext cx="6906884" cy="68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/>
          <p:nvPr/>
        </p:nvSpPr>
        <p:spPr>
          <a:xfrm>
            <a:off x="7770938" y="2709027"/>
            <a:ext cx="1151746" cy="20335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r>
              <a:rPr lang="de-DE" sz="110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Aufnäher der christlichen Friedens-bewegung in </a:t>
            </a:r>
            <a:r>
              <a:rPr lang="de-DE" sz="100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der </a:t>
            </a:r>
            <a:r>
              <a:rPr lang="de-DE" sz="110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DDR –</a:t>
            </a:r>
          </a:p>
          <a:p>
            <a:r>
              <a:rPr lang="de-DE" sz="110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Entwurf von Pfr. Harald Bretschnei-der</a:t>
            </a: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4294967295"/>
          </p:nvPr>
        </p:nvSpPr>
        <p:spPr>
          <a:xfrm>
            <a:off x="8646422" y="6408260"/>
            <a:ext cx="365411" cy="364796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anchor="t" anchorCtr="0"/>
          <a:lstStyle/>
          <a:p>
            <a:pPr lvl="0"/>
            <a:fld id="{C85CBD3E-A6C3-441D-AB43-D985B152E1C2}" type="slidenum">
              <a:t>10</a:t>
            </a:fld>
            <a:endParaRPr lang="de-DE">
              <a:solidFill>
                <a:srgbClr val="000000"/>
              </a:solidFill>
              <a:latin typeface="Lucida Sans Unicode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tern mit 7 Zacken 5"/>
          <p:cNvSpPr/>
          <p:nvPr/>
        </p:nvSpPr>
        <p:spPr>
          <a:xfrm>
            <a:off x="0" y="-34260"/>
            <a:ext cx="4049235" cy="337852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D4DFEF"/>
          </a:solidFill>
          <a:ln w="55080">
            <a:solidFill>
              <a:srgbClr val="21778D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de-DE" sz="1600" b="1">
                <a:solidFill>
                  <a:srgbClr val="99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vom Recht des </a:t>
            </a:r>
            <a:r>
              <a:rPr lang="de-DE" sz="1500" b="1">
                <a:solidFill>
                  <a:srgbClr val="99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Stärkeren</a:t>
            </a:r>
            <a:r>
              <a:rPr lang="de-DE" sz="1600" b="1">
                <a:solidFill>
                  <a:srgbClr val="99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 zur Stärkung des Rechts</a:t>
            </a:r>
          </a:p>
        </p:txBody>
      </p:sp>
      <p:sp>
        <p:nvSpPr>
          <p:cNvPr id="7" name="Stern mit 7 Zacken 10"/>
          <p:cNvSpPr/>
          <p:nvPr/>
        </p:nvSpPr>
        <p:spPr>
          <a:xfrm>
            <a:off x="5436096" y="3607789"/>
            <a:ext cx="3544387" cy="33811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D4DFEF"/>
          </a:solidFill>
          <a:ln w="55080">
            <a:solidFill>
              <a:srgbClr val="21778D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de-DE" sz="1600" b="1">
                <a:solidFill>
                  <a:srgbClr val="660066"/>
                </a:solidFill>
                <a:latin typeface="Lucida Sans Unicode" pitchFamily="18"/>
                <a:ea typeface="Microsoft YaHei" pitchFamily="2"/>
                <a:cs typeface="Mangal" pitchFamily="2"/>
              </a:rPr>
              <a:t>Suffizienz</a:t>
            </a:r>
          </a:p>
          <a:p>
            <a:pPr algn="ctr"/>
            <a:r>
              <a:rPr lang="de-DE" sz="1600" b="1">
                <a:solidFill>
                  <a:srgbClr val="660066"/>
                </a:solidFill>
                <a:latin typeface="Lucida Sans Unicode" pitchFamily="18"/>
                <a:ea typeface="Microsoft YaHei" pitchFamily="2"/>
                <a:cs typeface="Mangal" pitchFamily="2"/>
              </a:rPr>
              <a:t>(genügsam leben)</a:t>
            </a:r>
          </a:p>
        </p:txBody>
      </p:sp>
      <p:sp>
        <p:nvSpPr>
          <p:cNvPr id="8" name="Stern mit 7 Zacken 11"/>
          <p:cNvSpPr/>
          <p:nvPr/>
        </p:nvSpPr>
        <p:spPr>
          <a:xfrm>
            <a:off x="179512" y="3331824"/>
            <a:ext cx="4015600" cy="35258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D4DFEF"/>
          </a:solidFill>
          <a:ln w="55080">
            <a:solidFill>
              <a:srgbClr val="21778D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de-DE" sz="1600" b="1">
                <a:solidFill>
                  <a:srgbClr val="660066"/>
                </a:solidFill>
                <a:latin typeface="Lucida Sans Unicode" pitchFamily="18"/>
                <a:ea typeface="Microsoft YaHei" pitchFamily="2"/>
                <a:cs typeface="Mangal" pitchFamily="2"/>
              </a:rPr>
              <a:t>nicht mehr lernen Krieg zu führen</a:t>
            </a:r>
          </a:p>
        </p:txBody>
      </p:sp>
      <p:sp>
        <p:nvSpPr>
          <p:cNvPr id="9" name="Stern mit 7 Zacken 12"/>
          <p:cNvSpPr/>
          <p:nvPr/>
        </p:nvSpPr>
        <p:spPr>
          <a:xfrm>
            <a:off x="5371766" y="-34260"/>
            <a:ext cx="3550918" cy="3100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D4DFEF"/>
          </a:solidFill>
          <a:ln w="55080">
            <a:solidFill>
              <a:srgbClr val="21778D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de-DE" sz="1600" b="1">
                <a:solidFill>
                  <a:srgbClr val="660033"/>
                </a:solidFill>
                <a:latin typeface="Lucida Sans Unicode" pitchFamily="18"/>
                <a:ea typeface="Microsoft YaHei" pitchFamily="2"/>
                <a:cs typeface="Mangal" pitchFamily="2"/>
              </a:rPr>
              <a:t>Rüstungs-konversion</a:t>
            </a:r>
          </a:p>
        </p:txBody>
      </p:sp>
    </p:spTree>
    <p:extLst>
      <p:ext uri="{BB962C8B-B14F-4D97-AF65-F5344CB8AC3E}">
        <p14:creationId xmlns:p14="http://schemas.microsoft.com/office/powerpoint/2010/main" val="3215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171" y="98303"/>
            <a:ext cx="8228763" cy="1142722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b="1" dirty="0" err="1"/>
              <a:t>Wir</a:t>
            </a:r>
            <a:r>
              <a:rPr lang="fr-FR" dirty="0"/>
              <a:t> </a:t>
            </a:r>
            <a:r>
              <a:rPr lang="fr-FR" dirty="0" err="1"/>
              <a:t>sind</a:t>
            </a:r>
            <a:r>
              <a:rPr lang="fr-FR" dirty="0"/>
              <a:t> Teil </a:t>
            </a:r>
            <a:r>
              <a:rPr lang="fr-FR" dirty="0" err="1"/>
              <a:t>eines</a:t>
            </a:r>
            <a:r>
              <a:rPr lang="fr-FR" dirty="0"/>
              <a:t> </a:t>
            </a:r>
            <a:r>
              <a:rPr lang="fr-FR" dirty="0" err="1"/>
              <a:t>Gerechtigkeitsproblems</a:t>
            </a:r>
            <a:endParaRPr lang="fr-FR" dirty="0"/>
          </a:p>
        </p:txBody>
      </p:sp>
      <p:sp>
        <p:nvSpPr>
          <p:cNvPr id="3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542728" y="1338674"/>
            <a:ext cx="8228763" cy="4931767"/>
          </a:xfrm>
          <a:solidFill>
            <a:srgbClr val="DCE6F2"/>
          </a:solidFill>
        </p:spPr>
        <p:txBody>
          <a:bodyPr>
            <a:normAutofit fontScale="92500" lnSpcReduction="10000"/>
          </a:bodyPr>
          <a:lstStyle>
            <a:defPPr marL="432000" marR="0" lvl="0" indent="-324000" algn="l" rtl="0" hangingPunct="1">
              <a:spcBef>
                <a:spcPts val="0"/>
              </a:spcBef>
              <a:spcAft>
                <a:spcPts val="1559"/>
              </a:spcAft>
              <a:buSzPct val="45000"/>
              <a:buFont typeface="StarSymbol"/>
              <a:buNone/>
              <a:defRPr lang="fr-FR" sz="353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559"/>
              </a:spcAft>
              <a:buSzPct val="45000"/>
              <a:buFont typeface="StarSymbol"/>
              <a:buChar char="●"/>
              <a:defRPr lang="fr-FR" sz="353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247"/>
              </a:spcAft>
              <a:buSzPct val="75000"/>
              <a:buFont typeface="StarSymbol"/>
              <a:buChar char="–"/>
              <a:defRPr lang="fr-FR" sz="265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935"/>
              </a:spcAft>
              <a:buSzPct val="45000"/>
              <a:buFont typeface="StarSymbol"/>
              <a:buChar char="●"/>
              <a:defRPr lang="fr-F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624"/>
              </a:spcAft>
              <a:buSzPct val="75000"/>
              <a:buFont typeface="StarSymbol"/>
              <a:buChar char="–"/>
              <a:defRPr lang="fr-F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fr-F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indent="0">
              <a:spcBef>
                <a:spcPts val="579"/>
              </a:spcBef>
              <a:spcAft>
                <a:spcPts val="1285"/>
              </a:spcAft>
              <a:buNone/>
            </a:pPr>
            <a:r>
              <a:rPr lang="de-DE" sz="2900" dirty="0">
                <a:latin typeface="Calibri" pitchFamily="18"/>
              </a:rPr>
              <a:t>Wenn alle Menschen so lebten wie wir Deutschen, bräuchte es 3 Erden.</a:t>
            </a:r>
          </a:p>
          <a:p>
            <a:pPr marL="0" indent="0">
              <a:spcBef>
                <a:spcPts val="579"/>
              </a:spcBef>
              <a:spcAft>
                <a:spcPts val="1285"/>
              </a:spcAft>
              <a:buNone/>
            </a:pPr>
            <a:endParaRPr lang="de-DE" sz="2900" dirty="0">
              <a:latin typeface="Calibri" pitchFamily="18"/>
            </a:endParaRPr>
          </a:p>
          <a:p>
            <a:pPr marL="0" indent="0">
              <a:spcBef>
                <a:spcPts val="579"/>
              </a:spcBef>
              <a:spcAft>
                <a:spcPts val="1285"/>
              </a:spcAft>
              <a:buNone/>
            </a:pPr>
            <a:endParaRPr lang="de-DE" sz="2900" dirty="0">
              <a:latin typeface="Calibri" pitchFamily="18"/>
            </a:endParaRPr>
          </a:p>
          <a:p>
            <a:pPr marL="0" indent="0">
              <a:spcBef>
                <a:spcPts val="579"/>
              </a:spcBef>
              <a:spcAft>
                <a:spcPts val="1285"/>
              </a:spcAft>
              <a:buNone/>
            </a:pPr>
            <a:r>
              <a:rPr lang="de-DE" sz="2900" dirty="0">
                <a:latin typeface="Calibri" pitchFamily="18"/>
              </a:rPr>
              <a:t>Der weltweite CO</a:t>
            </a:r>
            <a:r>
              <a:rPr lang="de-DE" sz="1000" dirty="0">
                <a:latin typeface="Calibri" pitchFamily="18"/>
              </a:rPr>
              <a:t>2</a:t>
            </a:r>
            <a:r>
              <a:rPr lang="de-DE" sz="2900" dirty="0">
                <a:latin typeface="Calibri" pitchFamily="18"/>
              </a:rPr>
              <a:t>-Ausstoß  pro Kopf und Jahr:    </a:t>
            </a:r>
          </a:p>
          <a:p>
            <a:pPr marL="0" lvl="1" indent="0">
              <a:spcBef>
                <a:spcPts val="506"/>
              </a:spcBef>
              <a:spcAft>
                <a:spcPts val="1285"/>
              </a:spcAft>
              <a:buFont typeface="Arial" pitchFamily="32"/>
            </a:pPr>
            <a:r>
              <a:rPr lang="de-DE" sz="2500" dirty="0">
                <a:latin typeface="Calibri" pitchFamily="18"/>
              </a:rPr>
              <a:t>   4 t jede/r Erdenbürger/in</a:t>
            </a:r>
          </a:p>
          <a:p>
            <a:pPr marL="0" lvl="1" indent="0">
              <a:spcBef>
                <a:spcPts val="506"/>
              </a:spcBef>
              <a:spcAft>
                <a:spcPts val="1285"/>
              </a:spcAft>
              <a:buFont typeface="Arial" pitchFamily="32"/>
            </a:pPr>
            <a:r>
              <a:rPr lang="de-DE" sz="2500" dirty="0">
                <a:latin typeface="Calibri" pitchFamily="18"/>
              </a:rPr>
              <a:t> 11 t jede/r Deutsche</a:t>
            </a:r>
          </a:p>
          <a:p>
            <a:pPr marL="0" lvl="1" indent="0">
              <a:spcBef>
                <a:spcPts val="506"/>
              </a:spcBef>
              <a:spcAft>
                <a:spcPts val="1285"/>
              </a:spcAft>
              <a:buFont typeface="Arial" pitchFamily="32"/>
            </a:pPr>
            <a:r>
              <a:rPr lang="de-DE" sz="2500" dirty="0">
                <a:latin typeface="Calibri" pitchFamily="18"/>
              </a:rPr>
              <a:t> 20 t jede/r US-Amerikaner/in</a:t>
            </a:r>
          </a:p>
          <a:p>
            <a:pPr marL="0" lvl="1" indent="0">
              <a:spcBef>
                <a:spcPts val="506"/>
              </a:spcBef>
              <a:spcAft>
                <a:spcPts val="1285"/>
              </a:spcAft>
              <a:buFont typeface="Arial" pitchFamily="32"/>
            </a:pPr>
            <a:r>
              <a:rPr lang="de-DE" sz="2500" dirty="0">
                <a:latin typeface="Calibri" pitchFamily="18"/>
              </a:rPr>
              <a:t>   2,5 t pro Mensch wären klimaverträglich</a:t>
            </a:r>
          </a:p>
        </p:txBody>
      </p:sp>
      <p:sp>
        <p:nvSpPr>
          <p:cNvPr id="4" name="Foliennummernplatzhalter 4"/>
          <p:cNvSpPr txBox="1">
            <a:spLocks noGrp="1"/>
          </p:cNvSpPr>
          <p:nvPr>
            <p:ph type="sldNum" sz="quarter" idx="4294967295"/>
          </p:nvPr>
        </p:nvSpPr>
        <p:spPr>
          <a:xfrm>
            <a:off x="6552576" y="6356659"/>
            <a:ext cx="2133359" cy="364796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anchor="t" anchorCtr="0"/>
          <a:lstStyle/>
          <a:p>
            <a:pPr lvl="0"/>
            <a:fld id="{4B41AC6E-B848-48D4-BFD1-D869543353D5}" type="slidenum">
              <a:t>11</a:t>
            </a:fld>
            <a:endParaRPr lang="de-DE"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322" y="2276872"/>
            <a:ext cx="1295429" cy="129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39689" y="2276872"/>
            <a:ext cx="1295429" cy="129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51668" y="2276872"/>
            <a:ext cx="1295429" cy="129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AFC71EA-E0B6-439D-93AB-F925ADBE566F}"/>
              </a:ext>
            </a:extLst>
          </p:cNvPr>
          <p:cNvSpPr txBox="1"/>
          <p:nvPr/>
        </p:nvSpPr>
        <p:spPr>
          <a:xfrm>
            <a:off x="1043608" y="627044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FF0000"/>
                </a:solidFill>
              </a:rPr>
              <a:t>Persönliche CO2-Bilanz oder Ökologischer Fußabdruck</a:t>
            </a:r>
          </a:p>
        </p:txBody>
      </p:sp>
    </p:spTree>
    <p:extLst>
      <p:ext uri="{BB962C8B-B14F-4D97-AF65-F5344CB8AC3E}">
        <p14:creationId xmlns:p14="http://schemas.microsoft.com/office/powerpoint/2010/main" val="33530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8AF2720-8333-47F9-A485-3EF591B17C2F}"/>
              </a:ext>
            </a:extLst>
          </p:cNvPr>
          <p:cNvSpPr txBox="1"/>
          <p:nvPr/>
        </p:nvSpPr>
        <p:spPr>
          <a:xfrm>
            <a:off x="164684" y="809471"/>
            <a:ext cx="26642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Abraham und Lot</a:t>
            </a:r>
          </a:p>
          <a:p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(Gen. 13,5-12)</a:t>
            </a:r>
          </a:p>
          <a:p>
            <a:r>
              <a:rPr lang="de-DE" sz="1400" dirty="0">
                <a:solidFill>
                  <a:schemeClr val="bg1"/>
                </a:solidFill>
              </a:rPr>
              <a:t>1) Abraham und Lot,</a:t>
            </a:r>
          </a:p>
          <a:p>
            <a:r>
              <a:rPr lang="de-DE" sz="1400" dirty="0">
                <a:solidFill>
                  <a:schemeClr val="bg1"/>
                </a:solidFill>
              </a:rPr>
              <a:t>die hatten große Not,</a:t>
            </a:r>
          </a:p>
          <a:p>
            <a:r>
              <a:rPr lang="de-DE" sz="1400" dirty="0">
                <a:solidFill>
                  <a:schemeClr val="bg1"/>
                </a:solidFill>
              </a:rPr>
              <a:t>denn ihre Hirten stritten sich</a:t>
            </a:r>
          </a:p>
          <a:p>
            <a:r>
              <a:rPr lang="de-DE" sz="1400" dirty="0">
                <a:solidFill>
                  <a:schemeClr val="bg1"/>
                </a:solidFill>
              </a:rPr>
              <a:t>und schlugen sich ganz fürchterlich.</a:t>
            </a:r>
          </a:p>
          <a:p>
            <a:r>
              <a:rPr lang="de-DE" sz="1400" dirty="0">
                <a:solidFill>
                  <a:schemeClr val="bg1"/>
                </a:solidFill>
              </a:rPr>
              <a:t>Um Wasserquell und Weideland</a:t>
            </a:r>
          </a:p>
          <a:p>
            <a:r>
              <a:rPr lang="de-DE" sz="1400" dirty="0">
                <a:solidFill>
                  <a:schemeClr val="bg1"/>
                </a:solidFill>
              </a:rPr>
              <a:t>war ein großer Streit entbrannt.</a:t>
            </a:r>
          </a:p>
          <a:p>
            <a:r>
              <a:rPr lang="de-DE" sz="1400" dirty="0">
                <a:solidFill>
                  <a:schemeClr val="bg1"/>
                </a:solidFill>
              </a:rPr>
              <a:t>Es ging halt um die Wurst,</a:t>
            </a:r>
          </a:p>
          <a:p>
            <a:r>
              <a:rPr lang="de-DE" sz="1400" dirty="0">
                <a:solidFill>
                  <a:schemeClr val="bg1"/>
                </a:solidFill>
              </a:rPr>
              <a:t>denn Tiere haben Durst.</a:t>
            </a:r>
          </a:p>
          <a:p>
            <a:r>
              <a:rPr lang="de-DE" sz="1400" dirty="0">
                <a:solidFill>
                  <a:schemeClr val="bg1"/>
                </a:solidFill>
              </a:rPr>
              <a:t> </a:t>
            </a:r>
          </a:p>
          <a:p>
            <a:r>
              <a:rPr lang="de-DE" sz="1400" dirty="0">
                <a:solidFill>
                  <a:schemeClr val="bg1"/>
                </a:solidFill>
              </a:rPr>
              <a:t>Normalerweise läuft’s nun so:</a:t>
            </a:r>
          </a:p>
          <a:p>
            <a:r>
              <a:rPr lang="de-DE" sz="1400" dirty="0">
                <a:solidFill>
                  <a:schemeClr val="bg1"/>
                </a:solidFill>
              </a:rPr>
              <a:t>Der </a:t>
            </a:r>
            <a:r>
              <a:rPr lang="de-DE" sz="1400" dirty="0" err="1">
                <a:solidFill>
                  <a:schemeClr val="bg1"/>
                </a:solidFill>
              </a:rPr>
              <a:t>Stärkre</a:t>
            </a:r>
            <a:r>
              <a:rPr lang="de-DE" sz="1400" dirty="0">
                <a:solidFill>
                  <a:schemeClr val="bg1"/>
                </a:solidFill>
              </a:rPr>
              <a:t> zeigt dem </a:t>
            </a:r>
            <a:r>
              <a:rPr lang="de-DE" sz="1400" dirty="0" err="1">
                <a:solidFill>
                  <a:schemeClr val="bg1"/>
                </a:solidFill>
              </a:rPr>
              <a:t>Schwächren</a:t>
            </a:r>
            <a:r>
              <a:rPr lang="de-DE" sz="1400" dirty="0">
                <a:solidFill>
                  <a:schemeClr val="bg1"/>
                </a:solidFill>
              </a:rPr>
              <a:t>, wo</a:t>
            </a:r>
          </a:p>
          <a:p>
            <a:r>
              <a:rPr lang="de-DE" sz="1400" dirty="0">
                <a:solidFill>
                  <a:schemeClr val="bg1"/>
                </a:solidFill>
              </a:rPr>
              <a:t>dieser sich hat hinzutrollen,</a:t>
            </a:r>
          </a:p>
          <a:p>
            <a:r>
              <a:rPr lang="de-DE" sz="1400" dirty="0">
                <a:solidFill>
                  <a:schemeClr val="bg1"/>
                </a:solidFill>
              </a:rPr>
              <a:t>ohne Murren, ohne Grollen.</a:t>
            </a:r>
          </a:p>
          <a:p>
            <a:r>
              <a:rPr lang="de-DE" sz="1400" dirty="0">
                <a:solidFill>
                  <a:schemeClr val="bg1"/>
                </a:solidFill>
              </a:rPr>
              <a:t>Doch, so ne Lösung ist nicht gut,</a:t>
            </a:r>
          </a:p>
          <a:p>
            <a:r>
              <a:rPr lang="de-DE" sz="1400" dirty="0">
                <a:solidFill>
                  <a:schemeClr val="bg1"/>
                </a:solidFill>
              </a:rPr>
              <a:t>weil sie Einem Unrecht tut,</a:t>
            </a:r>
          </a:p>
          <a:p>
            <a:r>
              <a:rPr lang="de-DE" sz="1400" dirty="0">
                <a:solidFill>
                  <a:schemeClr val="bg1"/>
                </a:solidFill>
              </a:rPr>
              <a:t>dieser dann auf Rache sinnt</a:t>
            </a:r>
          </a:p>
          <a:p>
            <a:r>
              <a:rPr lang="de-DE" sz="1400" dirty="0">
                <a:solidFill>
                  <a:schemeClr val="bg1"/>
                </a:solidFill>
              </a:rPr>
              <a:t>und der Streit von vorn beginnt.</a:t>
            </a:r>
          </a:p>
          <a:p>
            <a:r>
              <a:rPr lang="de-DE" sz="1400" dirty="0"/>
              <a:t> </a:t>
            </a:r>
          </a:p>
          <a:p>
            <a:r>
              <a:rPr lang="de-DE" sz="800" dirty="0"/>
              <a:t> </a:t>
            </a:r>
          </a:p>
          <a:p>
            <a:r>
              <a:rPr lang="de-DE" sz="800" dirty="0"/>
              <a:t> 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4190D2-5963-97C8-452A-356BB0CDDF18}"/>
              </a:ext>
            </a:extLst>
          </p:cNvPr>
          <p:cNvSpPr txBox="1"/>
          <p:nvPr/>
        </p:nvSpPr>
        <p:spPr>
          <a:xfrm>
            <a:off x="2987824" y="1301914"/>
            <a:ext cx="2669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2) Abraham, ein kluger Mann,</a:t>
            </a:r>
          </a:p>
          <a:p>
            <a:r>
              <a:rPr lang="de-DE" sz="1400" dirty="0">
                <a:solidFill>
                  <a:schemeClr val="bg1"/>
                </a:solidFill>
              </a:rPr>
              <a:t>fing die </a:t>
            </a:r>
            <a:r>
              <a:rPr lang="de-DE" sz="1400" dirty="0" err="1">
                <a:solidFill>
                  <a:schemeClr val="bg1"/>
                </a:solidFill>
              </a:rPr>
              <a:t>Sach</a:t>
            </a:r>
            <a:r>
              <a:rPr lang="de-DE" sz="1400" dirty="0">
                <a:solidFill>
                  <a:schemeClr val="bg1"/>
                </a:solidFill>
              </a:rPr>
              <a:t>’ ganz anders an.</a:t>
            </a:r>
          </a:p>
          <a:p>
            <a:r>
              <a:rPr lang="de-DE" sz="1400" dirty="0">
                <a:solidFill>
                  <a:schemeClr val="bg1"/>
                </a:solidFill>
              </a:rPr>
              <a:t>Er lud seinen Neffen Lot</a:t>
            </a:r>
          </a:p>
          <a:p>
            <a:r>
              <a:rPr lang="de-DE" sz="1400" dirty="0">
                <a:solidFill>
                  <a:schemeClr val="bg1"/>
                </a:solidFill>
              </a:rPr>
              <a:t>ein zu Milch und Fladenbrot.</a:t>
            </a:r>
          </a:p>
          <a:p>
            <a:r>
              <a:rPr lang="de-DE" sz="1400" dirty="0">
                <a:solidFill>
                  <a:schemeClr val="bg1"/>
                </a:solidFill>
              </a:rPr>
              <a:t>„Lass uns bei Quell und Weidegründen</a:t>
            </a:r>
          </a:p>
          <a:p>
            <a:r>
              <a:rPr lang="de-DE" sz="1400" dirty="0">
                <a:solidFill>
                  <a:schemeClr val="bg1"/>
                </a:solidFill>
              </a:rPr>
              <a:t>brüderlich ne Reglung finden,</a:t>
            </a:r>
          </a:p>
          <a:p>
            <a:r>
              <a:rPr lang="de-DE" sz="1400" dirty="0">
                <a:solidFill>
                  <a:schemeClr val="bg1"/>
                </a:solidFill>
              </a:rPr>
              <a:t>die jeder akzeptieren kann“,</a:t>
            </a:r>
          </a:p>
          <a:p>
            <a:r>
              <a:rPr lang="de-DE" sz="1400" dirty="0">
                <a:solidFill>
                  <a:schemeClr val="bg1"/>
                </a:solidFill>
              </a:rPr>
              <a:t>sprach er zu dem jungen Mann.</a:t>
            </a:r>
          </a:p>
          <a:p>
            <a:r>
              <a:rPr lang="de-DE" sz="1400" dirty="0">
                <a:solidFill>
                  <a:schemeClr val="bg1"/>
                </a:solidFill>
              </a:rPr>
              <a:t> </a:t>
            </a:r>
          </a:p>
          <a:p>
            <a:r>
              <a:rPr lang="de-DE" sz="1400" dirty="0">
                <a:solidFill>
                  <a:schemeClr val="bg1"/>
                </a:solidFill>
              </a:rPr>
              <a:t>Und dann hob er seine Hand,</a:t>
            </a:r>
          </a:p>
          <a:p>
            <a:r>
              <a:rPr lang="de-DE" sz="1400" dirty="0">
                <a:solidFill>
                  <a:schemeClr val="bg1"/>
                </a:solidFill>
              </a:rPr>
              <a:t>zeigte ihm das ganze Land,</a:t>
            </a:r>
          </a:p>
          <a:p>
            <a:r>
              <a:rPr lang="de-DE" sz="1400" dirty="0">
                <a:solidFill>
                  <a:schemeClr val="bg1"/>
                </a:solidFill>
              </a:rPr>
              <a:t>ließ dem </a:t>
            </a:r>
            <a:r>
              <a:rPr lang="de-DE" sz="1400" dirty="0" err="1">
                <a:solidFill>
                  <a:schemeClr val="bg1"/>
                </a:solidFill>
              </a:rPr>
              <a:t>Jüngren</a:t>
            </a:r>
            <a:r>
              <a:rPr lang="de-DE" sz="1400" dirty="0">
                <a:solidFill>
                  <a:schemeClr val="bg1"/>
                </a:solidFill>
              </a:rPr>
              <a:t> freie Wahl,</a:t>
            </a:r>
          </a:p>
          <a:p>
            <a:r>
              <a:rPr lang="de-DE" sz="1400" dirty="0">
                <a:solidFill>
                  <a:schemeClr val="bg1"/>
                </a:solidFill>
              </a:rPr>
              <a:t>ob Gebirge oder Tal:</a:t>
            </a:r>
          </a:p>
          <a:p>
            <a:r>
              <a:rPr lang="de-DE" sz="1400" dirty="0">
                <a:solidFill>
                  <a:schemeClr val="bg1"/>
                </a:solidFill>
              </a:rPr>
              <a:t> </a:t>
            </a:r>
          </a:p>
          <a:p>
            <a:r>
              <a:rPr lang="de-DE" sz="1400" dirty="0">
                <a:solidFill>
                  <a:schemeClr val="bg1"/>
                </a:solidFill>
              </a:rPr>
              <a:t>„Möchtest du zur Linken </a:t>
            </a:r>
            <a:r>
              <a:rPr lang="de-DE" sz="1400" dirty="0" err="1">
                <a:solidFill>
                  <a:schemeClr val="bg1"/>
                </a:solidFill>
              </a:rPr>
              <a:t>geh’n</a:t>
            </a:r>
            <a:r>
              <a:rPr lang="de-DE" sz="1400" dirty="0">
                <a:solidFill>
                  <a:schemeClr val="bg1"/>
                </a:solidFill>
              </a:rPr>
              <a:t>,</a:t>
            </a:r>
          </a:p>
          <a:p>
            <a:r>
              <a:rPr lang="de-DE" sz="1400" dirty="0">
                <a:solidFill>
                  <a:schemeClr val="bg1"/>
                </a:solidFill>
              </a:rPr>
              <a:t>werde ich nach rechts mich </a:t>
            </a:r>
            <a:r>
              <a:rPr lang="de-DE" sz="1400" dirty="0" err="1">
                <a:solidFill>
                  <a:schemeClr val="bg1"/>
                </a:solidFill>
              </a:rPr>
              <a:t>dreh’n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</a:p>
          <a:p>
            <a:r>
              <a:rPr lang="de-DE" sz="1400" dirty="0">
                <a:solidFill>
                  <a:schemeClr val="bg1"/>
                </a:solidFill>
              </a:rPr>
              <a:t>Ist dir doch die Rechte lieber,</a:t>
            </a:r>
          </a:p>
          <a:p>
            <a:r>
              <a:rPr lang="de-DE" sz="1400" dirty="0">
                <a:solidFill>
                  <a:schemeClr val="bg1"/>
                </a:solidFill>
              </a:rPr>
              <a:t>gehe ich nach links hinüber.“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DDFB60-B61B-DA77-41B8-ADFF8B1B748B}"/>
              </a:ext>
            </a:extLst>
          </p:cNvPr>
          <p:cNvSpPr txBox="1"/>
          <p:nvPr/>
        </p:nvSpPr>
        <p:spPr>
          <a:xfrm>
            <a:off x="5926833" y="578498"/>
            <a:ext cx="281936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3) Und so war für Lot ganz klar,</a:t>
            </a:r>
          </a:p>
          <a:p>
            <a:r>
              <a:rPr lang="de-DE" sz="1400" dirty="0">
                <a:solidFill>
                  <a:schemeClr val="bg1"/>
                </a:solidFill>
              </a:rPr>
              <a:t>dass sein Onkel ehrlich war.</a:t>
            </a:r>
          </a:p>
          <a:p>
            <a:r>
              <a:rPr lang="de-DE" sz="1400" dirty="0">
                <a:solidFill>
                  <a:schemeClr val="bg1"/>
                </a:solidFill>
              </a:rPr>
              <a:t>Er </a:t>
            </a:r>
            <a:r>
              <a:rPr lang="de-DE" sz="1400" dirty="0" err="1">
                <a:solidFill>
                  <a:schemeClr val="bg1"/>
                </a:solidFill>
              </a:rPr>
              <a:t>konnt</a:t>
            </a:r>
            <a:r>
              <a:rPr lang="de-DE" sz="1400" dirty="0">
                <a:solidFill>
                  <a:schemeClr val="bg1"/>
                </a:solidFill>
              </a:rPr>
              <a:t>’ Abraham fest vertrauen,</a:t>
            </a:r>
          </a:p>
          <a:p>
            <a:r>
              <a:rPr lang="de-DE" sz="1400" dirty="0">
                <a:solidFill>
                  <a:schemeClr val="bg1"/>
                </a:solidFill>
              </a:rPr>
              <a:t>von ihm nicht übers Ohr gehauen</a:t>
            </a:r>
          </a:p>
          <a:p>
            <a:r>
              <a:rPr lang="de-DE" sz="1400" dirty="0">
                <a:solidFill>
                  <a:schemeClr val="bg1"/>
                </a:solidFill>
              </a:rPr>
              <a:t>oder reingelegt zu sein</a:t>
            </a:r>
          </a:p>
          <a:p>
            <a:r>
              <a:rPr lang="de-DE" sz="1400" dirty="0">
                <a:solidFill>
                  <a:schemeClr val="bg1"/>
                </a:solidFill>
              </a:rPr>
              <a:t>mit irgend einem falschen Schein.</a:t>
            </a:r>
          </a:p>
          <a:p>
            <a:r>
              <a:rPr lang="de-DE" sz="1400" dirty="0">
                <a:solidFill>
                  <a:schemeClr val="bg1"/>
                </a:solidFill>
              </a:rPr>
              <a:t>Deshalb wählte er ganz frei,</a:t>
            </a:r>
          </a:p>
          <a:p>
            <a:r>
              <a:rPr lang="de-DE" sz="1400" dirty="0">
                <a:solidFill>
                  <a:schemeClr val="bg1"/>
                </a:solidFill>
              </a:rPr>
              <a:t>dass das Jordantal sein sei.</a:t>
            </a:r>
          </a:p>
          <a:p>
            <a:r>
              <a:rPr lang="de-DE" sz="1400" dirty="0">
                <a:solidFill>
                  <a:schemeClr val="bg1"/>
                </a:solidFill>
              </a:rPr>
              <a:t> </a:t>
            </a:r>
          </a:p>
          <a:p>
            <a:r>
              <a:rPr lang="de-DE" sz="1400" dirty="0">
                <a:solidFill>
                  <a:schemeClr val="bg1"/>
                </a:solidFill>
              </a:rPr>
              <a:t>Und sie trennten sich wie Brüder,</a:t>
            </a:r>
          </a:p>
          <a:p>
            <a:r>
              <a:rPr lang="de-DE" sz="1400" dirty="0">
                <a:solidFill>
                  <a:schemeClr val="bg1"/>
                </a:solidFill>
              </a:rPr>
              <a:t>jeder war des andern Hüter.</a:t>
            </a:r>
          </a:p>
          <a:p>
            <a:r>
              <a:rPr lang="de-DE" sz="1400" dirty="0">
                <a:solidFill>
                  <a:schemeClr val="bg1"/>
                </a:solidFill>
              </a:rPr>
              <a:t>Eine Reglung war gefunden,</a:t>
            </a:r>
          </a:p>
          <a:p>
            <a:r>
              <a:rPr lang="de-DE" sz="1400" dirty="0">
                <a:solidFill>
                  <a:schemeClr val="bg1"/>
                </a:solidFill>
              </a:rPr>
              <a:t>die den schlimmen Streit gebunden.</a:t>
            </a:r>
          </a:p>
          <a:p>
            <a:r>
              <a:rPr lang="de-DE" sz="1400" dirty="0">
                <a:solidFill>
                  <a:schemeClr val="bg1"/>
                </a:solidFill>
              </a:rPr>
              <a:t>So nun möchte ich Euch fragen,</a:t>
            </a:r>
          </a:p>
          <a:p>
            <a:r>
              <a:rPr lang="de-DE" sz="1400" dirty="0">
                <a:solidFill>
                  <a:schemeClr val="bg1"/>
                </a:solidFill>
              </a:rPr>
              <a:t>könnt’ nicht auch in unseren Tagen</a:t>
            </a:r>
          </a:p>
          <a:p>
            <a:r>
              <a:rPr lang="de-DE" sz="1400" dirty="0">
                <a:solidFill>
                  <a:schemeClr val="bg1"/>
                </a:solidFill>
              </a:rPr>
              <a:t>bei so manchen </a:t>
            </a:r>
            <a:r>
              <a:rPr lang="de-DE" sz="1400" dirty="0" err="1">
                <a:solidFill>
                  <a:schemeClr val="bg1"/>
                </a:solidFill>
              </a:rPr>
              <a:t>Händelei’n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Abrahams Weg die Lösung sein:</a:t>
            </a:r>
          </a:p>
          <a:p>
            <a:r>
              <a:rPr lang="de-DE" sz="1400" dirty="0">
                <a:solidFill>
                  <a:schemeClr val="bg1"/>
                </a:solidFill>
              </a:rPr>
              <a:t> </a:t>
            </a:r>
          </a:p>
          <a:p>
            <a:r>
              <a:rPr lang="de-DE" sz="1400" dirty="0">
                <a:solidFill>
                  <a:schemeClr val="bg1"/>
                </a:solidFill>
              </a:rPr>
              <a:t>Und dann hob er seine Hand,</a:t>
            </a:r>
          </a:p>
          <a:p>
            <a:r>
              <a:rPr lang="de-DE" sz="1400" dirty="0">
                <a:solidFill>
                  <a:schemeClr val="bg1"/>
                </a:solidFill>
              </a:rPr>
              <a:t>zeigte ihm das ganze Land,</a:t>
            </a:r>
          </a:p>
          <a:p>
            <a:r>
              <a:rPr lang="de-DE" sz="1400" dirty="0">
                <a:solidFill>
                  <a:schemeClr val="bg1"/>
                </a:solidFill>
              </a:rPr>
              <a:t>ließ dem </a:t>
            </a:r>
            <a:r>
              <a:rPr lang="de-DE" sz="1400" dirty="0" err="1">
                <a:solidFill>
                  <a:schemeClr val="bg1"/>
                </a:solidFill>
              </a:rPr>
              <a:t>Jüngren</a:t>
            </a:r>
            <a:r>
              <a:rPr lang="de-DE" sz="1400" dirty="0">
                <a:solidFill>
                  <a:schemeClr val="bg1"/>
                </a:solidFill>
              </a:rPr>
              <a:t> freie Wahl,</a:t>
            </a:r>
          </a:p>
          <a:p>
            <a:r>
              <a:rPr lang="de-DE" sz="1400" dirty="0">
                <a:solidFill>
                  <a:schemeClr val="bg1"/>
                </a:solidFill>
              </a:rPr>
              <a:t>ob Gebirge oder Tal: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„Möchtest du zur Linken </a:t>
            </a:r>
            <a:r>
              <a:rPr lang="de-DE" sz="1400" dirty="0" err="1">
                <a:solidFill>
                  <a:schemeClr val="bg1"/>
                </a:solidFill>
              </a:rPr>
              <a:t>geh’n</a:t>
            </a:r>
            <a:r>
              <a:rPr lang="de-DE" sz="1400" dirty="0">
                <a:solidFill>
                  <a:schemeClr val="bg1"/>
                </a:solidFill>
              </a:rPr>
              <a:t>,</a:t>
            </a:r>
          </a:p>
          <a:p>
            <a:r>
              <a:rPr lang="de-DE" sz="1400" dirty="0">
                <a:solidFill>
                  <a:schemeClr val="bg1"/>
                </a:solidFill>
              </a:rPr>
              <a:t>werde ich nach rechts mich </a:t>
            </a:r>
            <a:r>
              <a:rPr lang="de-DE" sz="1400" dirty="0" err="1">
                <a:solidFill>
                  <a:schemeClr val="bg1"/>
                </a:solidFill>
              </a:rPr>
              <a:t>dreh’n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</a:p>
          <a:p>
            <a:r>
              <a:rPr lang="de-DE" sz="1400" dirty="0">
                <a:solidFill>
                  <a:schemeClr val="bg1"/>
                </a:solidFill>
              </a:rPr>
              <a:t>Ist dir doch die Rechte lieber,</a:t>
            </a:r>
          </a:p>
          <a:p>
            <a:r>
              <a:rPr lang="de-DE" sz="1400" dirty="0">
                <a:solidFill>
                  <a:schemeClr val="bg1"/>
                </a:solidFill>
              </a:rPr>
              <a:t>gehe ich nach links hinüber.“</a:t>
            </a:r>
          </a:p>
          <a:p>
            <a:r>
              <a:rPr lang="de-DE" sz="1800" dirty="0"/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66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1143000"/>
          </a:xfrm>
          <a:solidFill>
            <a:schemeClr val="accent1"/>
          </a:solidFill>
        </p:spPr>
        <p:txBody>
          <a:bodyPr/>
          <a:lstStyle/>
          <a:p>
            <a:r>
              <a:rPr lang="de-DE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Biblischer Friedensimpuls:</a:t>
            </a:r>
            <a:br>
              <a:rPr lang="de-DE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br>
              <a:rPr lang="de-DE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de-DE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Konfrontation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566A-2F84-42D6-B3B4-5E470DCC4849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529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E6B75-B053-44AF-B5FA-61016F3428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Brot und Wein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CBBF83-337B-4925-AE2B-26C98A3224D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de-DE" sz="2400" dirty="0">
                <a:solidFill>
                  <a:schemeClr val="bg1"/>
                </a:solidFill>
              </a:rPr>
              <a:t>Der König Melchisedek fühlt sich angesichts der Streitmacht Abrahams verunsichert. Wird er seine Stadt Salem einnehmen? Anstelle ihn durch ein eigenes Aufgebot abzuschrecken, geht er ihm mit </a:t>
            </a:r>
            <a:r>
              <a:rPr lang="de-DE" sz="2400" b="1" dirty="0">
                <a:solidFill>
                  <a:schemeClr val="bg1"/>
                </a:solidFill>
              </a:rPr>
              <a:t>Brot und Wein </a:t>
            </a:r>
            <a:r>
              <a:rPr lang="de-DE" sz="2400" dirty="0">
                <a:solidFill>
                  <a:schemeClr val="bg1"/>
                </a:solidFill>
              </a:rPr>
              <a:t>entgegen. Dies stiftet Gemeinschaft, es kommt zu keiner militärischen Auseinandersetzung. </a:t>
            </a:r>
          </a:p>
          <a:p>
            <a:r>
              <a:rPr lang="de-DE" sz="2400" dirty="0">
                <a:solidFill>
                  <a:schemeClr val="bg1"/>
                </a:solidFill>
              </a:rPr>
              <a:t>Wenn Menschen die Gaben des Lebens dankbar miteinander teilen, kann ein Neuanfang gelingender Beziehung entstehen. Mit </a:t>
            </a:r>
            <a:r>
              <a:rPr lang="de-DE" sz="2400" b="1" dirty="0">
                <a:solidFill>
                  <a:schemeClr val="bg1"/>
                </a:solidFill>
              </a:rPr>
              <a:t>Brot und Wein</a:t>
            </a:r>
            <a:r>
              <a:rPr lang="de-DE" sz="2400" dirty="0">
                <a:solidFill>
                  <a:schemeClr val="bg1"/>
                </a:solidFill>
              </a:rPr>
              <a:t> erinnern wir an Jesus, wie er sich der Ausgestoßen angenommen hat, und wie er uns geraten hat, uns in Konflikten zu verhalten. (Feindesliebe, Goldene Regel)</a:t>
            </a:r>
          </a:p>
        </p:txBody>
      </p:sp>
    </p:spTree>
    <p:extLst>
      <p:ext uri="{BB962C8B-B14F-4D97-AF65-F5344CB8AC3E}">
        <p14:creationId xmlns:p14="http://schemas.microsoft.com/office/powerpoint/2010/main" val="21521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2016224"/>
          </a:xfrm>
          <a:solidFill>
            <a:schemeClr val="accent1"/>
          </a:solidFill>
        </p:spPr>
        <p:txBody>
          <a:bodyPr/>
          <a:lstStyle/>
          <a:p>
            <a:r>
              <a:rPr lang="de-DE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Biblischer Friedensimpuls zum</a:t>
            </a:r>
            <a:br>
              <a:rPr lang="de-DE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de-DE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Dilemma </a:t>
            </a:r>
            <a:br>
              <a:rPr lang="de-DE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de-DE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Souveränität contra Lebensschutz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566A-2F84-42D6-B3B4-5E470DCC4849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699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87824" y="5733256"/>
            <a:ext cx="5006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1. Könige 3,16-27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01E1C0-0A5D-6B55-94D7-5C5278428955}"/>
              </a:ext>
            </a:extLst>
          </p:cNvPr>
          <p:cNvSpPr txBox="1"/>
          <p:nvPr/>
        </p:nvSpPr>
        <p:spPr>
          <a:xfrm>
            <a:off x="287524" y="224055"/>
            <a:ext cx="846094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400" b="1" i="0" cap="all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EIN BEISPIEL FÜR SALOMOS WEISHEIT                                                (1. Könige 3,16-27)</a:t>
            </a:r>
            <a:endParaRPr lang="de-DE" sz="1400" b="0" i="0" cap="all" dirty="0">
              <a:solidFill>
                <a:schemeClr val="bg1"/>
              </a:solidFill>
              <a:effectLst/>
              <a:latin typeface="Noto Serif" panose="02020600060500020200" pitchFamily="18" charset="0"/>
            </a:endParaRPr>
          </a:p>
          <a:p>
            <a:pPr algn="l">
              <a:lnSpc>
                <a:spcPct val="150000"/>
              </a:lnSpc>
            </a:pP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16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Eines Tages kamen zwei Prostituierte zum König und trugen ihm einen Rechtsstreit vor.</a:t>
            </a:r>
          </a:p>
          <a:p>
            <a:pPr algn="l">
              <a:lnSpc>
                <a:spcPct val="150000"/>
              </a:lnSpc>
            </a:pP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17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»Mein Herr und König«, sagte die eine, »diese Frau und ich wohnen zusammen im selben Haus. Sie war dabei, als ich einen Sohn gebar. </a:t>
            </a: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18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Zwei Tage danach gebar sie selbst einen Sohn. Nur wir beide waren zu dieser Zeit im Haus; sonst war niemand da. </a:t>
            </a: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19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Eines Nachts wälzte sie sich im Schlaf auf ihr Kind und erdrückte es, sodass es starb. </a:t>
            </a: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20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Da stand sie mitten in der Nacht auf und nahm mir mein Kind weg, während ich schlief. Dafür legte sie ihr totes Kind neben mich. </a:t>
            </a: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21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Als ich am Morgen erwachte und mein Kind stillen wollte, fand ich es tot. Doch als ich es genau ansah, merkte ich, dass es gar nicht das meine war.«</a:t>
            </a:r>
          </a:p>
          <a:p>
            <a:pPr algn="l">
              <a:lnSpc>
                <a:spcPct val="150000"/>
              </a:lnSpc>
            </a:pP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22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»Das ist nicht wahr!«, rief die andere. »Mein Kind ist das lebende und deins das tote!«</a:t>
            </a:r>
          </a:p>
          <a:p>
            <a:pPr algn="l">
              <a:lnSpc>
                <a:spcPct val="150000"/>
              </a:lnSpc>
            </a:pP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»Nein«, rief die erste, »das tote ist deins, das lebende meins!« So stritten sie sich vor dem König.</a:t>
            </a:r>
          </a:p>
          <a:p>
            <a:pPr algn="l">
              <a:lnSpc>
                <a:spcPct val="150000"/>
              </a:lnSpc>
            </a:pP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23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Da sagte König Salomo: »Die eine behauptet: ›Mein Kind ist das lebende, deins das tote!‹, die andere: ›Nein, das tote ist deins, das lebende meins!‹« </a:t>
            </a: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24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Und er befahl seinen Leuten: »Bringt mir ein Schwert!«</a:t>
            </a:r>
          </a:p>
          <a:p>
            <a:pPr algn="l">
              <a:lnSpc>
                <a:spcPct val="150000"/>
              </a:lnSpc>
            </a:pP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Sie brachten es ihm. </a:t>
            </a: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25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Er befahl weiter: »Zerschneidet das lebende Kind in zwei Teile und gebt die eine Hälfte der einen, die andere Hälfte der andern!«</a:t>
            </a:r>
          </a:p>
          <a:p>
            <a:pPr algn="l">
              <a:lnSpc>
                <a:spcPct val="150000"/>
              </a:lnSpc>
            </a:pP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26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Da rief die Frau, der das lebende Kind gehörte – denn die Mutterliebe regte sich mächtig in ihr: »Ach, mein Herr und König! Gebt es der andern, aber lasst es leben!«</a:t>
            </a:r>
          </a:p>
          <a:p>
            <a:pPr algn="l">
              <a:lnSpc>
                <a:spcPct val="150000"/>
              </a:lnSpc>
            </a:pP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Die andere aber sagte: »Weder dir noch mir soll es gehören! Zerschneidet es nur!«</a:t>
            </a:r>
          </a:p>
          <a:p>
            <a:pPr algn="l">
              <a:lnSpc>
                <a:spcPct val="150000"/>
              </a:lnSpc>
            </a:pPr>
            <a:r>
              <a:rPr lang="de-DE" sz="1400" b="0" i="0" baseline="3000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27</a:t>
            </a:r>
            <a:r>
              <a:rPr lang="de-DE" sz="1400" b="0" i="0" dirty="0">
                <a:solidFill>
                  <a:schemeClr val="bg1"/>
                </a:solidFill>
                <a:effectLst/>
                <a:latin typeface="Noto Serif" panose="02020600060500020200" pitchFamily="18" charset="0"/>
              </a:rPr>
              <a:t>Darauf entschied der König: »Gebt das Kind der ersten, tötet es nicht! Sie ist die Mutter.«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3314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2376264"/>
          </a:xfrm>
          <a:solidFill>
            <a:schemeClr val="accent1"/>
          </a:solidFill>
        </p:spPr>
        <p:txBody>
          <a:bodyPr/>
          <a:lstStyle/>
          <a:p>
            <a:r>
              <a:rPr lang="de-DE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Kern biblischer Friedensbotschaft</a:t>
            </a:r>
            <a:br>
              <a:rPr lang="de-DE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de-DE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566A-2F84-42D6-B3B4-5E470DCC4849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6998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1628800"/>
            <a:ext cx="7996163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</a:rPr>
              <a:t>EKD-Position in Denkschrift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>
                <a:solidFill>
                  <a:schemeClr val="bg1"/>
                </a:solidFill>
                <a:latin typeface="+mn-lt"/>
              </a:rPr>
              <a:t>„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Aus Gottes Frieden </a:t>
            </a:r>
            <a:r>
              <a:rPr lang="de-DE" sz="2000" b="1">
                <a:solidFill>
                  <a:schemeClr val="bg1"/>
                </a:solidFill>
                <a:latin typeface="+mn-lt"/>
              </a:rPr>
              <a:t>leben – 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für gerechten Frieden sorgen“ 2007: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Kein Gerechter Krieg mehr möglich – Leitbild des Gerechten Friedens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Vorrang für die Option der Gewaltfreiheit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Bejahung rechtserhaltender Gewalt – Prüfkriterien vom Gerechten Krieg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4"/>
          <p:cNvSpPr txBox="1">
            <a:spLocks noChangeArrowheads="1"/>
          </p:cNvSpPr>
          <p:nvPr/>
        </p:nvSpPr>
        <p:spPr bwMode="auto">
          <a:xfrm>
            <a:off x="1485900" y="620713"/>
            <a:ext cx="583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solidFill>
                  <a:schemeClr val="bg1"/>
                </a:solidFill>
              </a:rPr>
              <a:t>Prüfkriterien der Lehre vom Gerechten Krieg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71550" y="1484313"/>
            <a:ext cx="3384550" cy="56015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00FF00"/>
                </a:solidFill>
                <a:latin typeface="+mn-lt"/>
              </a:rPr>
              <a:t>Recht </a:t>
            </a:r>
            <a:r>
              <a:rPr lang="de-DE" sz="2000" i="1" dirty="0">
                <a:solidFill>
                  <a:srgbClr val="00FF00"/>
                </a:solidFill>
                <a:latin typeface="+mn-lt"/>
              </a:rPr>
              <a:t>zum </a:t>
            </a:r>
            <a:r>
              <a:rPr lang="de-DE" sz="2000" dirty="0">
                <a:solidFill>
                  <a:srgbClr val="00FF00"/>
                </a:solidFill>
                <a:latin typeface="+mn-lt"/>
              </a:rPr>
              <a:t>Krieg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Rechtmäßiger </a:t>
            </a:r>
            <a:r>
              <a:rPr lang="de-DE" sz="2000" i="1" dirty="0">
                <a:solidFill>
                  <a:srgbClr val="FFFF00"/>
                </a:solidFill>
                <a:latin typeface="+mn-lt"/>
              </a:rPr>
              <a:t>Grund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: Verteidigung, Befreiung oder Nothilfe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Rechtmäßige </a:t>
            </a:r>
            <a:r>
              <a:rPr lang="de-DE" sz="2000" i="1" dirty="0">
                <a:solidFill>
                  <a:srgbClr val="FFFF00"/>
                </a:solidFill>
                <a:latin typeface="+mn-lt"/>
              </a:rPr>
              <a:t>Regierung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 erklärt den Krieg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Krieg darf nur das </a:t>
            </a:r>
            <a:r>
              <a:rPr lang="de-DE" sz="2000" i="1" dirty="0">
                <a:solidFill>
                  <a:srgbClr val="FFFF00"/>
                </a:solidFill>
                <a:latin typeface="+mn-lt"/>
              </a:rPr>
              <a:t>letzte Mittel 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sein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Einzig erlaubtes </a:t>
            </a:r>
            <a:r>
              <a:rPr lang="de-DE" sz="2000" i="1" dirty="0">
                <a:solidFill>
                  <a:srgbClr val="FFFF00"/>
                </a:solidFill>
                <a:latin typeface="+mn-lt"/>
              </a:rPr>
              <a:t>Ziel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: Friedenswiederherstellung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solidFill>
                  <a:schemeClr val="bg1"/>
                </a:solidFill>
                <a:latin typeface="+mn-lt"/>
              </a:rPr>
              <a:t>Es muss eine begründete </a:t>
            </a:r>
            <a:r>
              <a:rPr lang="de-DE" sz="2000" i="1" dirty="0">
                <a:solidFill>
                  <a:srgbClr val="FFFF00"/>
                </a:solidFill>
                <a:latin typeface="+mn-lt"/>
              </a:rPr>
              <a:t>Erfolgsaussicht</a:t>
            </a:r>
            <a:r>
              <a:rPr lang="de-DE" sz="2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bestehen.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75250" y="1477963"/>
            <a:ext cx="338455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00FF00"/>
                </a:solidFill>
                <a:latin typeface="+mn-lt"/>
              </a:rPr>
              <a:t>Recht</a:t>
            </a:r>
            <a:r>
              <a:rPr lang="de-DE" sz="2000" i="1" dirty="0">
                <a:solidFill>
                  <a:srgbClr val="00FF00"/>
                </a:solidFill>
                <a:latin typeface="+mn-lt"/>
              </a:rPr>
              <a:t> im </a:t>
            </a:r>
            <a:r>
              <a:rPr lang="de-DE" sz="2000" dirty="0">
                <a:solidFill>
                  <a:srgbClr val="00FF00"/>
                </a:solidFill>
                <a:latin typeface="+mn-lt"/>
              </a:rPr>
              <a:t>Krieg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i="1" dirty="0">
                <a:solidFill>
                  <a:srgbClr val="FFFF00"/>
                </a:solidFill>
                <a:latin typeface="+mn-lt"/>
              </a:rPr>
              <a:t>Verhältnismäßigkeit</a:t>
            </a:r>
            <a:r>
              <a:rPr lang="de-DE" sz="2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der Mittel (Kriegsschaden darf nicht höher sein als das mit Krieg zu beseitigende Übel)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i="1" dirty="0">
                <a:solidFill>
                  <a:srgbClr val="FFFF00"/>
                </a:solidFill>
                <a:latin typeface="+mn-lt"/>
              </a:rPr>
              <a:t>Zivilisten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 müssen </a:t>
            </a:r>
            <a:r>
              <a:rPr lang="de-DE" sz="2000" i="1" dirty="0">
                <a:solidFill>
                  <a:schemeClr val="bg1"/>
                </a:solidFill>
                <a:latin typeface="+mn-lt"/>
              </a:rPr>
              <a:t>verschont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 bleiben</a:t>
            </a:r>
          </a:p>
        </p:txBody>
      </p:sp>
      <p:sp>
        <p:nvSpPr>
          <p:cNvPr id="3" name="Ellipse 2"/>
          <p:cNvSpPr/>
          <p:nvPr/>
        </p:nvSpPr>
        <p:spPr>
          <a:xfrm rot="455787">
            <a:off x="4875213" y="4300538"/>
            <a:ext cx="3168650" cy="216058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00FF00"/>
                </a:solidFill>
              </a:rPr>
              <a:t>Nur wenn alle sieben Bedingungen erfüllt sind, gilt eine Kriegs-beteiligung nach kirchlicher Lehre verantwortbar.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solidFill>
                  <a:srgbClr val="00FF00"/>
                </a:solidFill>
              </a:rPr>
              <a:t>Zif</a:t>
            </a:r>
            <a:r>
              <a:rPr lang="de-DE" dirty="0">
                <a:solidFill>
                  <a:srgbClr val="00FF00"/>
                </a:solidFill>
              </a:rPr>
              <a:t> 103 EKD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11760" y="1700808"/>
            <a:ext cx="4444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Zwei Sichtweisen</a:t>
            </a:r>
          </a:p>
        </p:txBody>
      </p:sp>
    </p:spTree>
    <p:extLst>
      <p:ext uri="{BB962C8B-B14F-4D97-AF65-F5344CB8AC3E}">
        <p14:creationId xmlns:p14="http://schemas.microsoft.com/office/powerpoint/2010/main" val="548335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395288" y="115888"/>
            <a:ext cx="8640762" cy="663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i="1" dirty="0">
                <a:solidFill>
                  <a:schemeClr val="bg1"/>
                </a:solidFill>
                <a:latin typeface="Linux Libertine"/>
              </a:rPr>
              <a:t>Arthur </a:t>
            </a:r>
            <a:r>
              <a:rPr lang="de-DE" altLang="de-DE" sz="800" i="1" dirty="0" err="1">
                <a:solidFill>
                  <a:schemeClr val="bg1"/>
                </a:solidFill>
                <a:latin typeface="Linux Libertine"/>
              </a:rPr>
              <a:t>Ponsonby</a:t>
            </a:r>
            <a:r>
              <a:rPr lang="de-DE" altLang="de-DE" sz="800" i="1" dirty="0">
                <a:solidFill>
                  <a:schemeClr val="bg1"/>
                </a:solidFill>
                <a:latin typeface="Linux Libertine"/>
              </a:rPr>
              <a:t> (1928) Lüge in Kriegszeiten</a:t>
            </a:r>
            <a:r>
              <a:rPr lang="de-DE" altLang="de-DE" sz="800" dirty="0">
                <a:solidFill>
                  <a:schemeClr val="bg1"/>
                </a:solidFill>
                <a:latin typeface="Linux Libertine"/>
              </a:rPr>
              <a:t>.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 In seinem Buch </a:t>
            </a:r>
            <a:r>
              <a:rPr lang="de-DE" altLang="de-DE" sz="800" i="1" dirty="0" err="1">
                <a:solidFill>
                  <a:schemeClr val="bg1"/>
                </a:solidFill>
                <a:latin typeface="Arial" pitchFamily="34" charset="0"/>
              </a:rPr>
              <a:t>Falsehood</a:t>
            </a:r>
            <a:r>
              <a:rPr lang="de-DE" altLang="de-DE" sz="800" i="1" dirty="0">
                <a:solidFill>
                  <a:schemeClr val="bg1"/>
                </a:solidFill>
                <a:latin typeface="Arial" pitchFamily="34" charset="0"/>
              </a:rPr>
              <a:t> in </a:t>
            </a:r>
            <a:r>
              <a:rPr lang="de-DE" altLang="de-DE" sz="800" i="1" dirty="0" err="1">
                <a:solidFill>
                  <a:schemeClr val="bg1"/>
                </a:solidFill>
                <a:latin typeface="Arial" pitchFamily="34" charset="0"/>
              </a:rPr>
              <a:t>Wartime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 (1928) untersuchte und beschrieb er die Methoden der 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  <a:hlinkClick r:id="rId3" tooltip="Kriegspropaganda"/>
              </a:rPr>
              <a:t>Kriegspropaganda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 der Kriegsbeteiligten im Ersten Weltkrieg. Es enthält den berühmten Hinweis: „</a:t>
            </a:r>
            <a:r>
              <a:rPr lang="de-DE" altLang="de-DE" sz="800" dirty="0" err="1">
                <a:solidFill>
                  <a:schemeClr val="bg1"/>
                </a:solidFill>
                <a:latin typeface="Arial" pitchFamily="34" charset="0"/>
              </a:rPr>
              <a:t>When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 war </a:t>
            </a:r>
            <a:r>
              <a:rPr lang="de-DE" altLang="de-DE" sz="800" dirty="0" err="1">
                <a:solidFill>
                  <a:schemeClr val="bg1"/>
                </a:solidFill>
                <a:latin typeface="Arial" pitchFamily="34" charset="0"/>
              </a:rPr>
              <a:t>is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800" dirty="0" err="1">
                <a:solidFill>
                  <a:schemeClr val="bg1"/>
                </a:solidFill>
                <a:latin typeface="Arial" pitchFamily="34" charset="0"/>
              </a:rPr>
              <a:t>declared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de-DE" altLang="de-DE" sz="800" dirty="0" err="1">
                <a:solidFill>
                  <a:schemeClr val="bg1"/>
                </a:solidFill>
                <a:latin typeface="Arial" pitchFamily="34" charset="0"/>
              </a:rPr>
              <a:t>truth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800" dirty="0" err="1">
                <a:solidFill>
                  <a:schemeClr val="bg1"/>
                </a:solidFill>
                <a:latin typeface="Arial" pitchFamily="34" charset="0"/>
              </a:rPr>
              <a:t>is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800" dirty="0" err="1">
                <a:solidFill>
                  <a:schemeClr val="bg1"/>
                </a:solidFill>
                <a:latin typeface="Arial" pitchFamily="34" charset="0"/>
              </a:rPr>
              <a:t>the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800" dirty="0" err="1">
                <a:solidFill>
                  <a:schemeClr val="bg1"/>
                </a:solidFill>
                <a:latin typeface="Arial" pitchFamily="34" charset="0"/>
              </a:rPr>
              <a:t>first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800" dirty="0" err="1">
                <a:solidFill>
                  <a:schemeClr val="bg1"/>
                </a:solidFill>
                <a:latin typeface="Arial" pitchFamily="34" charset="0"/>
              </a:rPr>
              <a:t>casualty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“ (dt.: „Nach der Kriegserklärung ist die Wahrheit das erste Opfer.“). 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  <a:hlinkClick r:id="rId4" tooltip="Anne Morelli"/>
              </a:rPr>
              <a:t>Anne </a:t>
            </a:r>
            <a:r>
              <a:rPr lang="de-DE" altLang="de-DE" sz="800" dirty="0" err="1">
                <a:solidFill>
                  <a:schemeClr val="bg1"/>
                </a:solidFill>
                <a:latin typeface="Arial" pitchFamily="34" charset="0"/>
                <a:hlinkClick r:id="rId4" tooltip="Anne Morelli"/>
              </a:rPr>
              <a:t>Morelli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 systematisierte und aktualisierte seine Darstellung in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 i="1" dirty="0">
              <a:solidFill>
                <a:schemeClr val="bg1"/>
              </a:solidFill>
              <a:latin typeface="Arial" pitchFamily="34" charset="0"/>
              <a:hlinkClick r:id="rId5" tooltip="Die Prinzipien der Kriegspropagand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i="1" dirty="0">
                <a:solidFill>
                  <a:schemeClr val="bg1"/>
                </a:solidFill>
                <a:latin typeface="Arial" pitchFamily="34" charset="0"/>
                <a:hlinkClick r:id="rId5" tooltip="Die Prinzipien der Kriegspropaganda"/>
              </a:rPr>
              <a:t>Die Prinzipien der Kriegspropaganda</a:t>
            </a:r>
            <a:r>
              <a:rPr lang="de-DE" altLang="de-DE" sz="1800" b="1" dirty="0">
                <a:solidFill>
                  <a:schemeClr val="bg1"/>
                </a:solidFill>
                <a:latin typeface="Arial" pitchFamily="34" charset="0"/>
              </a:rPr>
              <a:t>:</a:t>
            </a:r>
            <a:r>
              <a:rPr lang="de-DE" altLang="de-DE" sz="1800" b="1" baseline="30000" dirty="0">
                <a:solidFill>
                  <a:schemeClr val="bg1"/>
                </a:solidFill>
                <a:latin typeface="Arial" pitchFamily="34" charset="0"/>
                <a:hlinkClick r:id="rId6"/>
              </a:rPr>
              <a:t>[</a:t>
            </a:r>
            <a:r>
              <a:rPr lang="de-DE" altLang="de-DE" sz="1800" baseline="30000" dirty="0">
                <a:solidFill>
                  <a:schemeClr val="bg1"/>
                </a:solidFill>
                <a:latin typeface="Arial" pitchFamily="34" charset="0"/>
                <a:hlinkClick r:id="rId6"/>
              </a:rPr>
              <a:t>1]</a:t>
            </a:r>
            <a:endParaRPr lang="de-DE" altLang="de-DE" sz="1800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Wir wollen den Krieg nicht.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Das gegnerische Lager trägt die alleinige Verantwortung für den Krieg.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Der Führer des Gegners hat dämonische Züge („der Bösewicht vom Dienst“).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Wir kämpfen für eine gute Sache.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Der Gegner kämpft mit verbotenen Waffen.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Der Gegner begeht mit Absicht Grausamkeiten, bei uns handelt es sich um Irrtümer aus Versehen.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Unsere Verluste sind gering, die des Gegners enorm.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Angesehene Persönlichkeiten, Wissenschaftler, Künstler und Intellektuelle unterstützen unsere Sache.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Unsere Mission ist heilig.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de-DE" altLang="de-DE" sz="1800" dirty="0">
                <a:solidFill>
                  <a:schemeClr val="bg1"/>
                </a:solidFill>
                <a:latin typeface="Arial" pitchFamily="34" charset="0"/>
              </a:rPr>
              <a:t>Wer unsere Berichterstattung in Zweifel zieht, steht auf der Seite des Gegners und ist ein Verräter.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de-DE" altLang="de-DE" sz="1200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  <a:hlinkClick r:id="rId7"/>
              </a:rPr>
              <a:t>https://de.wikipedia.org/wiki/Arthur_Ponsonby,_1._Baron_Ponsonby_of_Shulbrede</a:t>
            </a:r>
            <a:r>
              <a:rPr lang="de-DE" altLang="de-DE" sz="800" dirty="0">
                <a:solidFill>
                  <a:schemeClr val="bg1"/>
                </a:solidFill>
                <a:latin typeface="Arial" pitchFamily="34" charset="0"/>
              </a:rPr>
              <a:t> – Zugriff am 7.7.2022</a:t>
            </a:r>
            <a:endParaRPr lang="de-DE" altLang="de-DE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feld 1"/>
          <p:cNvSpPr txBox="1">
            <a:spLocks noChangeArrowheads="1"/>
          </p:cNvSpPr>
          <p:nvPr/>
        </p:nvSpPr>
        <p:spPr bwMode="auto">
          <a:xfrm>
            <a:off x="611188" y="549275"/>
            <a:ext cx="74898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>
                <a:solidFill>
                  <a:schemeClr val="bg1"/>
                </a:solidFill>
              </a:rPr>
              <a:t>Entscheidungsgrundlagen - politisch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Grundgesetz 1949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000">
                <a:solidFill>
                  <a:schemeClr val="bg1"/>
                </a:solidFill>
              </a:rPr>
              <a:t>Präambel: „… dem Frieden der Welt … dienen ...“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000">
                <a:solidFill>
                  <a:schemeClr val="bg1"/>
                </a:solidFill>
              </a:rPr>
              <a:t>Art. 1: „Die Würde des Menschen ist unantastbar.</a:t>
            </a:r>
            <a:r>
              <a:rPr lang="de-DE" altLang="de-DE" sz="20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altLang="de-DE" sz="2000">
                <a:solidFill>
                  <a:schemeClr val="bg1"/>
                </a:solidFill>
                <a:latin typeface="Arial" pitchFamily="34" charset="0"/>
              </a:rPr>
              <a:t>Sie zu achten und zu schützen ist Verpflichtung aller staatlichen Gewalt.</a:t>
            </a:r>
            <a:r>
              <a:rPr lang="de-DE" altLang="de-DE" sz="2000">
                <a:solidFill>
                  <a:schemeClr val="bg1"/>
                </a:solidFill>
              </a:rPr>
              <a:t>“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000">
                <a:solidFill>
                  <a:schemeClr val="bg1"/>
                </a:solidFill>
              </a:rPr>
              <a:t>Art. 2: Jeder hat das Recht auf Leben und körperliche Unversehrtheit …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endParaRPr lang="de-DE" altLang="de-DE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UN-Charta 1945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de-DE" sz="2000">
                <a:solidFill>
                  <a:schemeClr val="bg1"/>
                </a:solidFill>
              </a:rPr>
              <a:t>Präambel:„künftige Generationen vor der Geißel des Kriegs … bewahren“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100"/>
              <a:t>Zwei Grundbegriffe</a:t>
            </a:r>
          </a:p>
        </p:txBody>
      </p:sp>
      <p:sp>
        <p:nvSpPr>
          <p:cNvPr id="32771" name="Textplatzhalt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sz="4000"/>
          </a:p>
          <a:p>
            <a:pPr eaLnBrk="1" hangingPunct="1"/>
            <a:r>
              <a:rPr lang="de-DE" altLang="de-DE" sz="4000"/>
              <a:t>Frieden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/>
              <a:t>Enge oder negative Definition</a:t>
            </a:r>
            <a:r>
              <a:rPr lang="de-DE" dirty="0"/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/>
              <a:t>       kein Krieg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/>
              <a:t>Weite oder positive Definition</a:t>
            </a:r>
            <a:r>
              <a:rPr lang="de-DE" dirty="0"/>
              <a:t>: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/>
              <a:t>Prozess zur Optimierung der Lebensbedingungen</a:t>
            </a:r>
          </a:p>
        </p:txBody>
      </p:sp>
      <p:sp>
        <p:nvSpPr>
          <p:cNvPr id="32773" name="Textplatzhalter 5"/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de-DE" altLang="de-DE" sz="4000"/>
              <a:t>Sicherheit</a:t>
            </a:r>
          </a:p>
        </p:txBody>
      </p:sp>
      <p:sp>
        <p:nvSpPr>
          <p:cNvPr id="7" name="Inhaltsplatzhalter 6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de-DE" altLang="de-DE" b="1" dirty="0"/>
              <a:t>Militärische Sicherheit </a:t>
            </a:r>
            <a:r>
              <a:rPr lang="de-DE" altLang="de-DE" dirty="0"/>
              <a:t>– durch Überlegenheit und Abschreckung</a:t>
            </a:r>
          </a:p>
          <a:p>
            <a:pPr eaLnBrk="1" hangingPunct="1"/>
            <a:r>
              <a:rPr lang="de-DE" altLang="de-DE" dirty="0"/>
              <a:t>Humane oder </a:t>
            </a:r>
            <a:r>
              <a:rPr lang="de-DE" altLang="de-DE" b="1" dirty="0"/>
              <a:t>zivile Sicherheit </a:t>
            </a:r>
            <a:r>
              <a:rPr lang="de-DE" altLang="de-DE" dirty="0"/>
              <a:t>– durch Kooperation, Gewaltverzicht, friedenslogische Konfliktbearbeitung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BB0B754-3A12-4F45-A6E1-C48659B21B2C}" type="slidenum">
              <a:rPr lang="de-DE" altLang="de-DE">
                <a:solidFill>
                  <a:srgbClr val="898989"/>
                </a:solidFill>
              </a:rPr>
              <a:pPr/>
              <a:t>22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5877271"/>
            <a:ext cx="827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Zivile Sicherheit ist somit ein wichtiger Bestandteil des Friedens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143000" y="890588"/>
          <a:ext cx="6878639" cy="5342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0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FF00"/>
                          </a:solidFill>
                          <a:effectLst/>
                        </a:rPr>
                        <a:t>militärische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100" b="1" dirty="0">
                          <a:solidFill>
                            <a:srgbClr val="00FF00"/>
                          </a:solidFill>
                          <a:effectLst/>
                        </a:rPr>
                        <a:t>Sicherheitslogik</a:t>
                      </a:r>
                      <a:endParaRPr lang="de-DE" sz="21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700" dirty="0">
                          <a:effectLst/>
                        </a:rPr>
                        <a:t> </a:t>
                      </a:r>
                      <a:endParaRPr lang="de-DE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100" dirty="0">
                          <a:solidFill>
                            <a:srgbClr val="00FFFF"/>
                          </a:solidFill>
                          <a:effectLst/>
                        </a:rPr>
                        <a:t>Friedenslogik*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= zivile Sicherheitslogik</a:t>
                      </a:r>
                    </a:p>
                  </a:txBody>
                  <a:tcPr marL="35731" marR="357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Bedrohung, Gefahr, Unsicherheit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effectLst/>
                        </a:rPr>
                        <a:t>Problem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</a:rPr>
                        <a:t>Gewalt, die bevorsteht oder bereits stattfindet</a:t>
                      </a:r>
                      <a:endParaRPr lang="de-DE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durch Andere/von außen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effectLst/>
                        </a:rPr>
                        <a:t>Problementstehung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</a:rPr>
                        <a:t>komplexe Konflikte, auch wir sind beteiligt</a:t>
                      </a:r>
                      <a:endParaRPr lang="de-DE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Selbstschutz und Abwendung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effectLst/>
                        </a:rPr>
                        <a:t>Problembearbeitung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</a:rPr>
                        <a:t>kooperative Problemlösung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</a:rPr>
                        <a:t>mit allen Konfliktpartnern</a:t>
                      </a:r>
                      <a:endParaRPr lang="de-DE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Vorrecht (eigener) nationaler Interessen</a:t>
                      </a: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effectLst/>
                        </a:rPr>
                        <a:t>Rechtfertigung des eigenen Handelns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</a:rPr>
                        <a:t>Anwendung von Menschenrechten und Völkerrecht</a:t>
                      </a:r>
                      <a:endParaRPr lang="de-DE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effectLst/>
                        </a:rPr>
                        <a:t>keine Selbstkritik, sondern Steigerung des militärischen Einsatzes oder Rückzug</a:t>
                      </a:r>
                      <a:endParaRPr lang="de-DE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effectLst/>
                        </a:rPr>
                        <a:t>Reaktion bei Misserfolg</a:t>
                      </a:r>
                      <a:endParaRPr lang="de-DE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1" dirty="0">
                          <a:solidFill>
                            <a:schemeClr val="bg1"/>
                          </a:solidFill>
                          <a:effectLst/>
                        </a:rPr>
                        <a:t>offene Reflexion des bisherigen Vorgehens; 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Einräumung von Problemen und Fehlern, Suche nach gewaltfreien Alternativen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71700" y="2047875"/>
            <a:ext cx="138113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8580" tIns="34290" rIns="68580" bIns="34290" anchor="ctr">
            <a:spAutoFit/>
          </a:bodyPr>
          <a:lstStyle/>
          <a:p>
            <a:pPr eaLnBrk="1" hangingPunct="1">
              <a:defRPr/>
            </a:pPr>
            <a:endParaRPr lang="de-DE" alt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001000" y="890588"/>
            <a:ext cx="1028700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50" dirty="0">
                <a:solidFill>
                  <a:srgbClr val="FFFF00"/>
                </a:solidFill>
                <a:latin typeface="+mn-lt"/>
              </a:rPr>
              <a:t>*</a:t>
            </a:r>
            <a:r>
              <a:rPr lang="de-DE" sz="900" i="1" dirty="0">
                <a:solidFill>
                  <a:srgbClr val="FFFF00"/>
                </a:solidFill>
                <a:latin typeface="+mn-lt"/>
              </a:rPr>
              <a:t>Anwendung der Goldenen Regel in der Außen- und Sicherheitspolitik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 noChangeArrowheads="1"/>
          </p:cNvSpPr>
          <p:nvPr>
            <p:ph type="title"/>
          </p:nvPr>
        </p:nvSpPr>
        <p:spPr>
          <a:xfrm>
            <a:off x="539750" y="77788"/>
            <a:ext cx="7786688" cy="1076325"/>
          </a:xfrm>
          <a:solidFill>
            <a:srgbClr val="FF9999"/>
          </a:solidFill>
        </p:spPr>
        <p:txBody>
          <a:bodyPr/>
          <a:lstStyle/>
          <a:p>
            <a:pPr eaLnBrk="1" hangingPunct="1"/>
            <a:r>
              <a:rPr lang="fr-FR" altLang="de-DE" sz="2800"/>
              <a:t>Gewaltfreie Kampagnen im Vergleich zu gewalt-samen Aufständen  </a:t>
            </a:r>
            <a:r>
              <a:rPr lang="fr-FR" altLang="de-DE" sz="900"/>
              <a:t>(Ergebnisse der Studie Chenoweth/Stephan an 323 Aufständen von 1900 bis 2006, siehe Reader «Auf den Weg des Friedens, S. 30 ff.)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77938"/>
            <a:ext cx="5111750" cy="5429250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/>
              <a:t>doppelt</a:t>
            </a:r>
            <a:r>
              <a:rPr lang="fr-FR" dirty="0"/>
              <a:t> </a:t>
            </a:r>
            <a:r>
              <a:rPr lang="fr-FR" dirty="0" err="1"/>
              <a:t>erfolgreicher</a:t>
            </a:r>
            <a:r>
              <a:rPr lang="fr-FR" dirty="0"/>
              <a:t>         </a:t>
            </a:r>
            <a:r>
              <a:rPr lang="fr-FR" sz="1400" dirty="0"/>
              <a:t>(</a:t>
            </a:r>
            <a:r>
              <a:rPr lang="fr-FR" sz="1400" dirty="0" err="1"/>
              <a:t>seit</a:t>
            </a:r>
            <a:r>
              <a:rPr lang="fr-FR" sz="1400" dirty="0"/>
              <a:t> 2000 </a:t>
            </a:r>
            <a:r>
              <a:rPr lang="fr-FR" sz="1400" dirty="0" err="1"/>
              <a:t>sogar</a:t>
            </a:r>
            <a:r>
              <a:rPr lang="fr-FR" sz="1400" dirty="0"/>
              <a:t> </a:t>
            </a:r>
            <a:r>
              <a:rPr lang="fr-FR" sz="1400" dirty="0" err="1"/>
              <a:t>über</a:t>
            </a:r>
            <a:r>
              <a:rPr lang="fr-FR" sz="1400" dirty="0"/>
              <a:t> </a:t>
            </a:r>
            <a:r>
              <a:rPr lang="fr-FR" sz="1400" dirty="0" err="1"/>
              <a:t>viermal</a:t>
            </a:r>
            <a:r>
              <a:rPr lang="fr-FR" sz="1400" dirty="0"/>
              <a:t> </a:t>
            </a:r>
            <a:r>
              <a:rPr lang="fr-FR" sz="1400" dirty="0" err="1"/>
              <a:t>erfolgreicher</a:t>
            </a:r>
            <a:r>
              <a:rPr lang="fr-FR" sz="1400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/>
              <a:t>schneller</a:t>
            </a:r>
            <a:r>
              <a:rPr lang="fr-FR" dirty="0"/>
              <a:t>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Ziel</a:t>
            </a:r>
            <a:r>
              <a:rPr lang="fr-FR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durchschnittlich</a:t>
            </a:r>
            <a:r>
              <a:rPr lang="fr-FR" sz="1400" dirty="0"/>
              <a:t> in </a:t>
            </a:r>
            <a:r>
              <a:rPr lang="fr-FR" sz="1400" dirty="0" err="1"/>
              <a:t>drei</a:t>
            </a:r>
            <a:r>
              <a:rPr lang="fr-FR" sz="1400" dirty="0"/>
              <a:t> </a:t>
            </a:r>
            <a:r>
              <a:rPr lang="fr-FR" sz="1400" dirty="0" err="1"/>
              <a:t>Jahren</a:t>
            </a:r>
            <a:r>
              <a:rPr lang="fr-FR" sz="1400" dirty="0"/>
              <a:t> </a:t>
            </a:r>
            <a:r>
              <a:rPr lang="fr-FR" sz="1400" dirty="0" err="1"/>
              <a:t>im</a:t>
            </a:r>
            <a:r>
              <a:rPr lang="fr-FR" sz="1400" dirty="0"/>
              <a:t> </a:t>
            </a:r>
            <a:r>
              <a:rPr lang="fr-FR" sz="1400" dirty="0" err="1"/>
              <a:t>Vergleich</a:t>
            </a:r>
            <a:r>
              <a:rPr lang="fr-FR" sz="1400" dirty="0"/>
              <a:t> </a:t>
            </a:r>
            <a:r>
              <a:rPr lang="fr-FR" sz="1400" dirty="0" err="1"/>
              <a:t>zu</a:t>
            </a:r>
            <a:r>
              <a:rPr lang="fr-FR" sz="1400" dirty="0"/>
              <a:t> </a:t>
            </a:r>
            <a:r>
              <a:rPr lang="fr-FR" sz="1400" dirty="0" err="1"/>
              <a:t>neun</a:t>
            </a:r>
            <a:r>
              <a:rPr lang="fr-FR" sz="1400" dirty="0"/>
              <a:t> </a:t>
            </a:r>
            <a:r>
              <a:rPr lang="fr-FR" sz="1400" dirty="0" err="1"/>
              <a:t>Jahren</a:t>
            </a:r>
            <a:r>
              <a:rPr lang="fr-FR" sz="1400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/>
              <a:t>weitaus</a:t>
            </a:r>
            <a:r>
              <a:rPr lang="fr-FR" dirty="0"/>
              <a:t> </a:t>
            </a:r>
            <a:r>
              <a:rPr lang="fr-FR" dirty="0" err="1"/>
              <a:t>weniger</a:t>
            </a:r>
            <a:r>
              <a:rPr lang="fr-FR" dirty="0"/>
              <a:t> </a:t>
            </a:r>
            <a:r>
              <a:rPr lang="fr-FR" dirty="0" err="1"/>
              <a:t>Tote</a:t>
            </a:r>
            <a:r>
              <a:rPr lang="fr-FR" dirty="0"/>
              <a:t>, </a:t>
            </a:r>
            <a:r>
              <a:rPr lang="fr-FR" dirty="0" err="1"/>
              <a:t>Verletzte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Zerstörung</a:t>
            </a:r>
            <a:r>
              <a:rPr lang="fr-FR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jüngste</a:t>
            </a:r>
            <a:r>
              <a:rPr lang="fr-FR" sz="1400" dirty="0"/>
              <a:t> </a:t>
            </a:r>
            <a:r>
              <a:rPr lang="fr-FR" sz="1400" dirty="0" err="1"/>
              <a:t>Beispiele</a:t>
            </a:r>
            <a:r>
              <a:rPr lang="fr-FR" sz="1400" dirty="0"/>
              <a:t>: </a:t>
            </a:r>
            <a:r>
              <a:rPr lang="fr-FR" sz="1400" dirty="0" err="1"/>
              <a:t>Tunesien</a:t>
            </a:r>
            <a:r>
              <a:rPr lang="fr-FR" sz="1400" dirty="0"/>
              <a:t> 221 </a:t>
            </a:r>
            <a:r>
              <a:rPr lang="fr-FR" sz="1400" dirty="0" err="1"/>
              <a:t>Tote</a:t>
            </a:r>
            <a:r>
              <a:rPr lang="fr-FR" sz="1400" dirty="0"/>
              <a:t>, </a:t>
            </a:r>
            <a:r>
              <a:rPr lang="fr-FR" sz="1400" dirty="0" err="1"/>
              <a:t>Ägypten</a:t>
            </a:r>
            <a:r>
              <a:rPr lang="fr-FR" sz="1400" dirty="0"/>
              <a:t> 875 </a:t>
            </a:r>
            <a:r>
              <a:rPr lang="fr-FR" sz="1400" dirty="0" err="1"/>
              <a:t>Tote</a:t>
            </a:r>
            <a:r>
              <a:rPr lang="fr-FR" sz="1400" dirty="0"/>
              <a:t>, </a:t>
            </a:r>
            <a:r>
              <a:rPr lang="fr-FR" sz="1400" dirty="0" err="1"/>
              <a:t>dagegen</a:t>
            </a:r>
            <a:r>
              <a:rPr lang="fr-FR" sz="1400" dirty="0"/>
              <a:t> in Libyen 30.000 bis 50.000 </a:t>
            </a:r>
            <a:r>
              <a:rPr lang="fr-FR" sz="1400" dirty="0" err="1"/>
              <a:t>Tote</a:t>
            </a:r>
            <a:r>
              <a:rPr lang="fr-FR" sz="1400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/>
              <a:t>nachhaltiger</a:t>
            </a:r>
            <a:r>
              <a:rPr lang="fr-FR" dirty="0"/>
              <a:t> in </a:t>
            </a:r>
            <a:r>
              <a:rPr lang="fr-FR" dirty="0" err="1"/>
              <a:t>Bezug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</a:t>
            </a:r>
            <a:r>
              <a:rPr lang="fr-FR" dirty="0" err="1"/>
              <a:t>Friedenserhaltung</a:t>
            </a:r>
            <a:r>
              <a:rPr lang="fr-FR" sz="1400" dirty="0"/>
              <a:t> (</a:t>
            </a:r>
            <a:r>
              <a:rPr lang="fr-FR" sz="1400" dirty="0" err="1"/>
              <a:t>nach</a:t>
            </a:r>
            <a:r>
              <a:rPr lang="fr-FR" sz="1400" dirty="0"/>
              <a:t> 10 </a:t>
            </a:r>
            <a:r>
              <a:rPr lang="fr-FR" sz="1400" dirty="0" err="1"/>
              <a:t>Jahren</a:t>
            </a:r>
            <a:r>
              <a:rPr lang="fr-FR" sz="1400" dirty="0"/>
              <a:t> </a:t>
            </a:r>
            <a:r>
              <a:rPr lang="fr-FR" sz="1400" dirty="0" err="1"/>
              <a:t>nur</a:t>
            </a:r>
            <a:r>
              <a:rPr lang="fr-FR" sz="1400" dirty="0"/>
              <a:t>  28 % </a:t>
            </a:r>
            <a:r>
              <a:rPr lang="fr-FR" sz="1400" dirty="0" err="1"/>
              <a:t>Bürgerkriegswahrscheinlichkeit</a:t>
            </a:r>
            <a:r>
              <a:rPr lang="fr-FR" sz="1400" dirty="0"/>
              <a:t> </a:t>
            </a:r>
            <a:r>
              <a:rPr lang="fr-FR" sz="1400" dirty="0" err="1"/>
              <a:t>im</a:t>
            </a:r>
            <a:r>
              <a:rPr lang="fr-FR" sz="1400" dirty="0"/>
              <a:t> </a:t>
            </a:r>
            <a:r>
              <a:rPr lang="fr-FR" sz="1400" dirty="0" err="1"/>
              <a:t>Vergleich</a:t>
            </a:r>
            <a:r>
              <a:rPr lang="fr-FR" sz="1400" dirty="0"/>
              <a:t> </a:t>
            </a:r>
            <a:r>
              <a:rPr lang="fr-FR" sz="1400" dirty="0" err="1"/>
              <a:t>zu</a:t>
            </a:r>
            <a:r>
              <a:rPr lang="fr-FR" sz="1400" dirty="0"/>
              <a:t> 43 %)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Demokratieerhalt</a:t>
            </a:r>
            <a:r>
              <a:rPr lang="fr-FR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zehnmal</a:t>
            </a:r>
            <a:r>
              <a:rPr lang="fr-FR" sz="1400" dirty="0"/>
              <a:t> </a:t>
            </a:r>
            <a:r>
              <a:rPr lang="fr-FR" sz="1400" dirty="0" err="1"/>
              <a:t>höher</a:t>
            </a:r>
            <a:r>
              <a:rPr lang="fr-FR" sz="1400" dirty="0"/>
              <a:t>)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sz="1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5732463"/>
            <a:ext cx="3008313" cy="3937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4000" dirty="0">
              <a:solidFill>
                <a:srgbClr val="00B0F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4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BBED071-1AAC-4BCE-B256-7C96F8B41E9A}" type="slidenum">
              <a:rPr lang="fr-FR" altLang="de-DE">
                <a:solidFill>
                  <a:srgbClr val="898989"/>
                </a:solidFill>
              </a:rPr>
              <a:pPr/>
              <a:t>24</a:t>
            </a:fld>
            <a:endParaRPr lang="fr-FR" alt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 noChangeArrowheads="1"/>
          </p:cNvSpPr>
          <p:nvPr>
            <p:ph type="title"/>
          </p:nvPr>
        </p:nvSpPr>
        <p:spPr>
          <a:solidFill>
            <a:srgbClr val="FF9999"/>
          </a:solidFill>
        </p:spPr>
        <p:txBody>
          <a:bodyPr/>
          <a:lstStyle/>
          <a:p>
            <a:pPr eaLnBrk="1" hangingPunct="1"/>
            <a:r>
              <a:rPr lang="fr-FR" altLang="de-DE" sz="3200"/>
              <a:t>Gewaltfreie Kampagnen </a:t>
            </a:r>
            <a:r>
              <a:rPr lang="fr-FR" altLang="de-DE" sz="1000"/>
              <a:t>(Forts.)</a:t>
            </a:r>
          </a:p>
        </p:txBody>
      </p:sp>
      <p:sp>
        <p:nvSpPr>
          <p:cNvPr id="3" name="Inhaltsplatzhalt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de-DE"/>
              <a:t>beteiligen mit durchschnittlich 200.000 Menschen viermal mehr als bei Bürgerkriegen </a:t>
            </a:r>
            <a:r>
              <a:rPr lang="fr-FR" altLang="de-DE" sz="1400"/>
              <a:t>(ab 10 % Bevölkerungsbeteiligung kein Machterhalt der Herrschenden möglich)</a:t>
            </a:r>
            <a:endParaRPr lang="fr-FR" altLang="de-DE"/>
          </a:p>
          <a:p>
            <a:pPr eaLnBrk="1" hangingPunct="1"/>
            <a:r>
              <a:rPr lang="fr-FR" altLang="de-DE"/>
              <a:t>lassen alle Bevölkerungsgruppen mitwirken </a:t>
            </a:r>
            <a:r>
              <a:rPr lang="fr-FR" altLang="de-DE" sz="1400"/>
              <a:t>(größere Tötungshemmung bei Soldaten,  kaum Isolierungsmöglichkeit,                                      Methodenvielfalt)</a:t>
            </a:r>
            <a:endParaRPr lang="fr-FR" altLang="de-DE"/>
          </a:p>
          <a:p>
            <a:pPr eaLnBrk="1" hangingPunct="1"/>
            <a:r>
              <a:rPr lang="fr-FR" altLang="de-DE"/>
              <a:t>bereiten die Demokratie schon vor </a:t>
            </a:r>
            <a:r>
              <a:rPr lang="fr-FR" altLang="de-DE" sz="1400"/>
              <a:t>(weil sie selbst nur demokratisch funktionieren können)</a:t>
            </a:r>
          </a:p>
          <a:p>
            <a:pPr eaLnBrk="1" hangingPunct="1"/>
            <a:endParaRPr lang="fr-FR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FFE8087-9FB7-4615-BD47-0E056232369B}" type="slidenum">
              <a:rPr lang="fr-FR" altLang="de-DE">
                <a:solidFill>
                  <a:srgbClr val="898989"/>
                </a:solidFill>
              </a:rPr>
              <a:pPr/>
              <a:t>25</a:t>
            </a:fld>
            <a:endParaRPr lang="fr-FR" alt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87375" y="274638"/>
            <a:ext cx="8099425" cy="2146300"/>
          </a:xfrm>
        </p:spPr>
        <p:txBody>
          <a:bodyPr rtlCol="0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de-DE" sz="3600" dirty="0"/>
              <a:t>Friedensethischer Beschluss der badischen Landeskirche:</a:t>
            </a:r>
            <a:br>
              <a:rPr lang="de-DE" sz="3600" dirty="0"/>
            </a:br>
            <a:r>
              <a:rPr lang="de-DE" sz="3600" b="1" dirty="0">
                <a:solidFill>
                  <a:schemeClr val="accent4">
                    <a:lumMod val="75000"/>
                  </a:schemeClr>
                </a:solidFill>
              </a:rPr>
              <a:t>Kirche des Gerechten Friedens werden</a:t>
            </a:r>
          </a:p>
        </p:txBody>
      </p:sp>
      <p:sp>
        <p:nvSpPr>
          <p:cNvPr id="3" name="Untertitel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2636838"/>
            <a:ext cx="8097837" cy="3089275"/>
          </a:xfrm>
        </p:spPr>
        <p:txBody>
          <a:bodyPr anchor="ctr"/>
          <a:lstStyle/>
          <a:p>
            <a:pPr marL="0" indent="0" algn="ctr" eaLnBrk="1" hangingPunct="1">
              <a:buSzPct val="45000"/>
              <a:buFont typeface="StarSymbol"/>
              <a:buNone/>
            </a:pPr>
            <a:r>
              <a:rPr lang="de-DE" altLang="de-DE" sz="2200" b="1">
                <a:latin typeface="Arial" pitchFamily="34" charset="0"/>
                <a:cs typeface="Arial" pitchFamily="34" charset="0"/>
              </a:rPr>
              <a:t>Synodalbeschluss vom 24.10.2013, Zif. 3.1.6:</a:t>
            </a:r>
          </a:p>
          <a:p>
            <a:pPr marL="0" indent="0" algn="just" eaLnBrk="1" hangingPunct="1">
              <a:buSzPct val="45000"/>
              <a:buFont typeface="StarSymbol"/>
              <a:buNone/>
            </a:pPr>
            <a:r>
              <a:rPr lang="de-DE" altLang="de-DE" sz="2800" b="1">
                <a:latin typeface="TrebuchetMS"/>
              </a:rPr>
              <a:t>„</a:t>
            </a:r>
            <a:r>
              <a:rPr lang="de-DE" altLang="de-DE" sz="2800">
                <a:latin typeface="TrebuchetMS"/>
              </a:rPr>
              <a:t>Gleich dem nationalen Ausstiegsgesetz aus der nuklearen Energiegewinnung, gilt es ... ein </a:t>
            </a:r>
            <a:r>
              <a:rPr lang="de-DE" altLang="de-DE" sz="2800" b="1">
                <a:solidFill>
                  <a:srgbClr val="6600CC"/>
                </a:solidFill>
                <a:latin typeface="TrebuchetMS"/>
              </a:rPr>
              <a:t>Szenario zum mittelfristigen Ausstieg aus der militärischen Friedenssicherung</a:t>
            </a:r>
            <a:r>
              <a:rPr lang="de-DE" altLang="de-DE" sz="2800" b="1">
                <a:latin typeface="TrebuchetMS"/>
              </a:rPr>
              <a:t> </a:t>
            </a:r>
            <a:r>
              <a:rPr lang="de-DE" altLang="de-DE" sz="2800">
                <a:latin typeface="TrebuchetMS"/>
              </a:rPr>
              <a:t>zu entwerfen </a:t>
            </a:r>
            <a:r>
              <a:rPr lang="de-DE" altLang="de-DE" sz="2800" b="1">
                <a:latin typeface="TrebuchetMS"/>
              </a:rPr>
              <a:t>...“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F568B56-757A-4660-810E-73B472A4D5A7}" type="slidenum">
              <a:rPr lang="de-DE" altLang="de-DE">
                <a:solidFill>
                  <a:srgbClr val="898989"/>
                </a:solidFill>
              </a:rPr>
              <a:pPr/>
              <a:t>26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flipH="1">
            <a:off x="1495425" y="476250"/>
            <a:ext cx="6821488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latin typeface="+mn-lt"/>
              </a:rPr>
              <a:t>Für eine Veränderung bedarf 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de-DE" sz="3200" b="1" dirty="0">
                <a:latin typeface="+mn-lt"/>
              </a:rPr>
              <a:t>Ziel</a:t>
            </a:r>
            <a:r>
              <a:rPr lang="de-DE" sz="3200" dirty="0">
                <a:latin typeface="+mn-lt"/>
              </a:rPr>
              <a:t>bestimmung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de-DE" sz="3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de-DE" sz="3200" b="1" dirty="0">
                <a:latin typeface="+mn-lt"/>
              </a:rPr>
              <a:t>Zeitpunkt</a:t>
            </a:r>
            <a:r>
              <a:rPr lang="de-DE" sz="3200" dirty="0">
                <a:latin typeface="+mn-lt"/>
              </a:rPr>
              <a:t> der angestrebten Erreichung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de-DE" sz="3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de-DE" sz="3200" dirty="0">
                <a:latin typeface="+mn-lt"/>
              </a:rPr>
              <a:t>Planung eines realisierbaren </a:t>
            </a:r>
            <a:r>
              <a:rPr lang="de-DE" sz="3200" b="1" dirty="0">
                <a:latin typeface="+mn-lt"/>
              </a:rPr>
              <a:t>Weg</a:t>
            </a:r>
            <a:r>
              <a:rPr lang="de-DE" sz="3200" dirty="0">
                <a:latin typeface="+mn-lt"/>
              </a:rPr>
              <a:t>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de-DE" sz="3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de-DE" sz="3200" b="1" dirty="0">
                <a:latin typeface="+mn-lt"/>
              </a:rPr>
              <a:t>AkteurInnen</a:t>
            </a:r>
            <a:r>
              <a:rPr lang="de-DE" sz="3200" dirty="0">
                <a:latin typeface="+mn-lt"/>
              </a:rPr>
              <a:t> &amp; Verbündete gewinnen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de-DE" sz="32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95ECCFF-7B54-4414-B627-9A9AEDB5410B}" type="slidenum">
              <a:rPr lang="de-DE" altLang="de-DE">
                <a:solidFill>
                  <a:srgbClr val="898989"/>
                </a:solidFill>
              </a:rPr>
              <a:pPr/>
              <a:t>27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B27F631-6B32-420C-AB33-2FD8E709CA05}"/>
              </a:ext>
            </a:extLst>
          </p:cNvPr>
          <p:cNvSpPr/>
          <p:nvPr/>
        </p:nvSpPr>
        <p:spPr>
          <a:xfrm>
            <a:off x="318537" y="2316809"/>
            <a:ext cx="1355391" cy="4296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Gerechte Außen-beziehungen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>
              <a:solidFill>
                <a:schemeClr val="tx1"/>
              </a:solidFill>
            </a:endParaRPr>
          </a:p>
          <a:p>
            <a:endParaRPr lang="de-DE" sz="1200" dirty="0">
              <a:solidFill>
                <a:schemeClr val="tx1"/>
              </a:solidFill>
            </a:endParaRPr>
          </a:p>
          <a:p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4D173B-8FFE-4B65-9295-6229399BE7CC}"/>
              </a:ext>
            </a:extLst>
          </p:cNvPr>
          <p:cNvSpPr/>
          <p:nvPr/>
        </p:nvSpPr>
        <p:spPr>
          <a:xfrm>
            <a:off x="2123728" y="2313655"/>
            <a:ext cx="1355390" cy="4296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200"/>
              </a:spcBef>
            </a:pPr>
            <a:br>
              <a:rPr lang="de-DE" sz="400" b="1" dirty="0">
                <a:solidFill>
                  <a:schemeClr val="tx1"/>
                </a:solidFill>
              </a:rPr>
            </a:br>
            <a:br>
              <a:rPr lang="de-DE" sz="200" b="1" dirty="0">
                <a:solidFill>
                  <a:schemeClr val="tx1"/>
                </a:solidFill>
              </a:rPr>
            </a:br>
            <a:br>
              <a:rPr lang="de-DE" sz="400" b="1" dirty="0">
                <a:solidFill>
                  <a:schemeClr val="tx1"/>
                </a:solidFill>
              </a:rPr>
            </a:br>
            <a:br>
              <a:rPr lang="de-DE" sz="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Nachhaltige EU-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Nachbarschaft</a:t>
            </a:r>
          </a:p>
          <a:p>
            <a:endParaRPr lang="de-DE" sz="1400" b="1" dirty="0">
              <a:solidFill>
                <a:schemeClr val="tx1"/>
              </a:solidFill>
            </a:endParaRPr>
          </a:p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D3EBA9-A110-48C9-9CCA-A979A25176C6}"/>
              </a:ext>
            </a:extLst>
          </p:cNvPr>
          <p:cNvSpPr/>
          <p:nvPr/>
        </p:nvSpPr>
        <p:spPr>
          <a:xfrm>
            <a:off x="3924072" y="2287050"/>
            <a:ext cx="1388755" cy="4322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Internationale Sicherheits-architektur</a:t>
            </a:r>
          </a:p>
          <a:p>
            <a:endParaRPr lang="de-DE" sz="1300" b="1" dirty="0">
              <a:solidFill>
                <a:schemeClr val="tx1"/>
              </a:solidFill>
            </a:endParaRPr>
          </a:p>
          <a:p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09BE0-2BEF-4BF1-A873-E8923BBF7ECD}"/>
              </a:ext>
            </a:extLst>
          </p:cNvPr>
          <p:cNvSpPr/>
          <p:nvPr/>
        </p:nvSpPr>
        <p:spPr>
          <a:xfrm>
            <a:off x="5729359" y="2313655"/>
            <a:ext cx="1355390" cy="4296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300"/>
              </a:spcBef>
            </a:pPr>
            <a:endParaRPr lang="de-DE" sz="1400" b="1" dirty="0">
              <a:solidFill>
                <a:schemeClr val="tx1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de-DE" sz="1400" b="1" dirty="0">
                <a:solidFill>
                  <a:schemeClr val="tx1"/>
                </a:solidFill>
              </a:rPr>
              <a:t>Resiliente Demokratie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FBBB812-3019-493F-BE27-EB17F24CFEC6}"/>
              </a:ext>
            </a:extLst>
          </p:cNvPr>
          <p:cNvSpPr/>
          <p:nvPr/>
        </p:nvSpPr>
        <p:spPr>
          <a:xfrm>
            <a:off x="7436707" y="2287050"/>
            <a:ext cx="1388754" cy="4322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Konversion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der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Bundeswehr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sz="1200" b="1" dirty="0">
              <a:solidFill>
                <a:schemeClr val="tx1"/>
              </a:solidFill>
            </a:endParaRPr>
          </a:p>
          <a:p>
            <a:endParaRPr lang="de-DE" sz="1200" dirty="0">
              <a:solidFill>
                <a:schemeClr val="tx1"/>
              </a:solidFill>
            </a:endParaRPr>
          </a:p>
          <a:p>
            <a:endParaRPr lang="de-DE" sz="1200" dirty="0">
              <a:solidFill>
                <a:schemeClr val="tx1"/>
              </a:solidFill>
            </a:endParaRPr>
          </a:p>
          <a:p>
            <a:endParaRPr lang="de-DE" sz="1200" dirty="0">
              <a:solidFill>
                <a:schemeClr val="tx1"/>
              </a:solidFill>
            </a:endParaRPr>
          </a:p>
          <a:p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58D349A3-01F1-4423-92F7-31A44DC25073}"/>
              </a:ext>
            </a:extLst>
          </p:cNvPr>
          <p:cNvSpPr/>
          <p:nvPr/>
        </p:nvSpPr>
        <p:spPr>
          <a:xfrm>
            <a:off x="318539" y="144358"/>
            <a:ext cx="8506922" cy="21724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bg1"/>
                </a:solidFill>
              </a:rPr>
              <a:t>Zivile Sicherheitspolitik</a:t>
            </a:r>
          </a:p>
          <a:p>
            <a:pPr algn="ctr"/>
            <a:endParaRPr lang="de-DE" sz="4000" b="1" dirty="0">
              <a:solidFill>
                <a:schemeClr val="bg1"/>
              </a:solidFill>
            </a:endParaRPr>
          </a:p>
        </p:txBody>
      </p:sp>
      <p:pic>
        <p:nvPicPr>
          <p:cNvPr id="8" name="Google Shape;185;p9">
            <a:extLst>
              <a:ext uri="{FF2B5EF4-FFF2-40B4-BE49-F238E27FC236}">
                <a16:creationId xmlns:a16="http://schemas.microsoft.com/office/drawing/2014/main" id="{9F2FD581-A3FB-47D7-BF4E-59E7E24024CD}"/>
              </a:ext>
            </a:extLst>
          </p:cNvPr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36" y="3331723"/>
            <a:ext cx="1104085" cy="107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4;p9">
            <a:extLst>
              <a:ext uri="{FF2B5EF4-FFF2-40B4-BE49-F238E27FC236}">
                <a16:creationId xmlns:a16="http://schemas.microsoft.com/office/drawing/2014/main" id="{AB4DD080-3CF1-423E-A23E-3187BACEC23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65" y="4883610"/>
            <a:ext cx="865534" cy="107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03E51F0-0D73-4593-97B8-81CFF4894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58" y="4365286"/>
            <a:ext cx="1033559" cy="93233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8E65370-C0BC-48CE-B0A9-0CF83BDB783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94655" y="5593195"/>
            <a:ext cx="1239178" cy="72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3792A3B-7DC4-494A-A989-2B266E94AB0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067552" y="3287849"/>
            <a:ext cx="1135328" cy="76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753F6858-F0A6-4103-B6CB-736EBE7197E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075936" y="4102478"/>
            <a:ext cx="1155829" cy="29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5ADEE9A-7E83-469A-9992-F72A7D553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6437" y="5785184"/>
            <a:ext cx="1135328" cy="75499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21DFFF3-726E-45FB-A54A-523E340623C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853865" y="5726439"/>
            <a:ext cx="1060147" cy="78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4DF5A4E-6CC6-46BF-9964-8A1540EAD0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80" y="3335955"/>
            <a:ext cx="1368001" cy="33222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8076AA4-FCBB-4381-BB97-F930445DCC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14" y="3892369"/>
            <a:ext cx="1355391" cy="69718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F8F906F-E257-492F-86BC-2D8F4307FF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37" y="4889133"/>
            <a:ext cx="1355391" cy="53944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82563D8-C6BB-4629-9FA6-B64B81D0636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/>
          <a:stretch/>
        </p:blipFill>
        <p:spPr>
          <a:xfrm>
            <a:off x="7436707" y="5785185"/>
            <a:ext cx="1388754" cy="473099"/>
          </a:xfrm>
          <a:prstGeom prst="rect">
            <a:avLst/>
          </a:prstGeom>
        </p:spPr>
      </p:pic>
      <p:pic>
        <p:nvPicPr>
          <p:cNvPr id="28" name="Picture 4" descr="pbs.twimg.com/profile_images/918852129812393988...">
            <a:extLst>
              <a:ext uri="{FF2B5EF4-FFF2-40B4-BE49-F238E27FC236}">
                <a16:creationId xmlns:a16="http://schemas.microsoft.com/office/drawing/2014/main" id="{F4C63D92-DCAC-45F3-BD91-28B880CF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79" y="4589551"/>
            <a:ext cx="1051785" cy="10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2D6A5EB-BD60-443C-8FD3-030414C4EC41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2135311" y="3330272"/>
            <a:ext cx="1355391" cy="67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7AE8309-8D2A-40CE-9B70-E657390565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71" y="3442700"/>
            <a:ext cx="1037697" cy="899337"/>
          </a:xfrm>
          <a:prstGeom prst="rect">
            <a:avLst/>
          </a:prstGeom>
        </p:spPr>
      </p:pic>
      <p:pic>
        <p:nvPicPr>
          <p:cNvPr id="49154" name="Picture 2" descr="D:\EigeneDateien St 20220827\Friedensarbeit\SZENARIO SND\Snd-Fachgruppe Internationale POLIZEI\Publikation der Akademietagung\BUCH-MANUSKRIPT\ABBILDUNGEN\20221012 DRUCKFAHNE EINBAND-001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3" t="36119" r="4394"/>
          <a:stretch/>
        </p:blipFill>
        <p:spPr bwMode="auto">
          <a:xfrm>
            <a:off x="4090895" y="4461668"/>
            <a:ext cx="1140870" cy="12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94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Users\Theodor Ziegler\Documents\Scan\SCAN_20170516_1251218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solidFill>
            <a:schemeClr val="bg2">
              <a:lumMod val="90000"/>
              <a:alpha val="29000"/>
            </a:schemeClr>
          </a:solidFill>
          <a:ln>
            <a:solidFill>
              <a:srgbClr val="000000"/>
            </a:solidFill>
          </a:ln>
        </p:spPr>
      </p:pic>
      <p:sp>
        <p:nvSpPr>
          <p:cNvPr id="41987" name="Textfeld 3"/>
          <p:cNvSpPr txBox="1">
            <a:spLocks noChangeArrowheads="1"/>
          </p:cNvSpPr>
          <p:nvPr/>
        </p:nvSpPr>
        <p:spPr bwMode="auto">
          <a:xfrm>
            <a:off x="0" y="63246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2018-------------------------------------------------------------------------------------------------------------------2040</a:t>
            </a:r>
          </a:p>
        </p:txBody>
      </p:sp>
      <p:sp>
        <p:nvSpPr>
          <p:cNvPr id="41988" name="Rechteck 5"/>
          <p:cNvSpPr>
            <a:spLocks noChangeArrowheads="1"/>
          </p:cNvSpPr>
          <p:nvPr/>
        </p:nvSpPr>
        <p:spPr bwMode="auto">
          <a:xfrm>
            <a:off x="2349500" y="3040063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/>
              <a:t>Trendszenario</a:t>
            </a:r>
          </a:p>
        </p:txBody>
      </p:sp>
      <p:sp>
        <p:nvSpPr>
          <p:cNvPr id="41989" name="Rechteck 6"/>
          <p:cNvSpPr>
            <a:spLocks noChangeArrowheads="1"/>
          </p:cNvSpPr>
          <p:nvPr/>
        </p:nvSpPr>
        <p:spPr bwMode="auto">
          <a:xfrm rot="-1163949">
            <a:off x="2195513" y="2143125"/>
            <a:ext cx="1776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/>
              <a:t>Positivszenario</a:t>
            </a:r>
          </a:p>
        </p:txBody>
      </p:sp>
      <p:sp>
        <p:nvSpPr>
          <p:cNvPr id="41990" name="Rechteck 7"/>
          <p:cNvSpPr>
            <a:spLocks noChangeArrowheads="1"/>
          </p:cNvSpPr>
          <p:nvPr/>
        </p:nvSpPr>
        <p:spPr bwMode="auto">
          <a:xfrm rot="1070484">
            <a:off x="2195513" y="3779838"/>
            <a:ext cx="1881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/>
              <a:t>Negativszenario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5580063" y="1484313"/>
            <a:ext cx="3816350" cy="3529012"/>
          </a:xfrm>
          <a:prstGeom prst="irregularSeal1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Rüstungsausgaben führen zu Hunger und Verelendung und lösen vermehrt Gewaltkonflikte u. Terror aus</a:t>
            </a:r>
            <a:endParaRPr lang="de-DE" sz="12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3" name="Explosion 2 12"/>
          <p:cNvSpPr/>
          <p:nvPr/>
        </p:nvSpPr>
        <p:spPr>
          <a:xfrm rot="1088867">
            <a:off x="6191250" y="4002088"/>
            <a:ext cx="3683000" cy="2887662"/>
          </a:xfrm>
          <a:prstGeom prst="irregularSeal2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- Eskalation eines Regionalkonfliktes zu einem Weltkrieg</a:t>
            </a:r>
            <a:endParaRPr lang="de-DE" sz="1200" dirty="0">
              <a:latin typeface="Arial"/>
              <a:ea typeface="Times New Roman"/>
              <a:cs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- Krieg aus Versehen</a:t>
            </a:r>
            <a:endParaRPr lang="de-DE" sz="1200" dirty="0">
              <a:latin typeface="Arial"/>
              <a:ea typeface="Times New Roman"/>
              <a:cs typeface="Times New Roman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6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de-DE" sz="11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4" name="Stern mit 7 Zacken 13"/>
          <p:cNvSpPr/>
          <p:nvPr/>
        </p:nvSpPr>
        <p:spPr>
          <a:xfrm rot="376513">
            <a:off x="5354638" y="-241300"/>
            <a:ext cx="4267200" cy="2682875"/>
          </a:xfrm>
          <a:prstGeom prst="star7">
            <a:avLst>
              <a:gd name="adj" fmla="val 33916"/>
              <a:gd name="hf" fmla="val 102572"/>
              <a:gd name="vf" fmla="val 105210"/>
            </a:avLst>
          </a:prstGeom>
          <a:solidFill>
            <a:srgbClr val="89FF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de-DE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Immer mehr Länder ohne Armeen; Ressourcenersparnis; Wohlstandssteigerung für  alle; Zivile Konfliktbearbeitung</a:t>
            </a:r>
            <a:endParaRPr lang="de-DE" sz="12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1264E30-0CAA-4D5C-B782-E875F60B4DD1}" type="slidenum">
              <a:rPr lang="de-DE" altLang="de-DE">
                <a:solidFill>
                  <a:srgbClr val="898989"/>
                </a:solidFill>
              </a:rPr>
              <a:pPr/>
              <a:t>29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/>
          <p:cNvSpPr/>
          <p:nvPr/>
        </p:nvSpPr>
        <p:spPr>
          <a:xfrm>
            <a:off x="2700338" y="404813"/>
            <a:ext cx="3959225" cy="863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/>
              <a:t>Der aktuelle Krieg Russlands gegen die Ukraine ist die …</a:t>
            </a:r>
          </a:p>
        </p:txBody>
      </p:sp>
      <p:sp>
        <p:nvSpPr>
          <p:cNvPr id="6" name="Ellipse 5"/>
          <p:cNvSpPr/>
          <p:nvPr/>
        </p:nvSpPr>
        <p:spPr>
          <a:xfrm>
            <a:off x="1331913" y="2133600"/>
            <a:ext cx="3095625" cy="187166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/>
              <a:t>… Folge mangelnder militärischer Stärke und Abschreckung</a:t>
            </a:r>
          </a:p>
        </p:txBody>
      </p:sp>
      <p:sp>
        <p:nvSpPr>
          <p:cNvPr id="7" name="Ellipse 6"/>
          <p:cNvSpPr/>
          <p:nvPr/>
        </p:nvSpPr>
        <p:spPr>
          <a:xfrm>
            <a:off x="5364163" y="2109788"/>
            <a:ext cx="3095625" cy="187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/>
              <a:t>… Folge militärischer Sicherheitspolitik, gegenseitiger Bedrohung</a:t>
            </a:r>
          </a:p>
        </p:txBody>
      </p:sp>
      <p:sp>
        <p:nvSpPr>
          <p:cNvPr id="8" name="Rechteck: abgerundete Ecken 7"/>
          <p:cNvSpPr/>
          <p:nvPr/>
        </p:nvSpPr>
        <p:spPr>
          <a:xfrm>
            <a:off x="1403350" y="4508500"/>
            <a:ext cx="3097213" cy="18732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b="1" dirty="0"/>
              <a:t>Waffen liefern an Ukraine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b="1" dirty="0"/>
              <a:t>Aufrüstung der </a:t>
            </a:r>
            <a:r>
              <a:rPr lang="de-DE" sz="2000" b="1" dirty="0" err="1"/>
              <a:t>Bw</a:t>
            </a:r>
            <a:r>
              <a:rPr lang="de-DE" sz="2000" b="1" dirty="0"/>
              <a:t>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400" dirty="0"/>
              <a:t>Rüstungshaushalt von 50 auf 70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 -      Mrd. 100 Mrd. Sondervermögen für die Bundeswehr</a:t>
            </a:r>
          </a:p>
        </p:txBody>
      </p:sp>
      <p:sp>
        <p:nvSpPr>
          <p:cNvPr id="9" name="Rechteck: abgerundete Ecken 8"/>
          <p:cNvSpPr/>
          <p:nvPr/>
        </p:nvSpPr>
        <p:spPr>
          <a:xfrm>
            <a:off x="5435600" y="4508500"/>
            <a:ext cx="2952750" cy="187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/>
              <a:t>Friedenslogische Politik: Sicherheit neu denken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/>
              <a:t>und gestalten: Z I V I L </a:t>
            </a:r>
          </a:p>
        </p:txBody>
      </p:sp>
      <p:sp>
        <p:nvSpPr>
          <p:cNvPr id="10" name="Pfeil: nach unten 9"/>
          <p:cNvSpPr/>
          <p:nvPr/>
        </p:nvSpPr>
        <p:spPr>
          <a:xfrm>
            <a:off x="2636838" y="3644900"/>
            <a:ext cx="485775" cy="9779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Pfeil: nach unten 10"/>
          <p:cNvSpPr/>
          <p:nvPr/>
        </p:nvSpPr>
        <p:spPr>
          <a:xfrm>
            <a:off x="6659563" y="3644900"/>
            <a:ext cx="485775" cy="9779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Pfeil: nach unten 1"/>
          <p:cNvSpPr/>
          <p:nvPr/>
        </p:nvSpPr>
        <p:spPr>
          <a:xfrm rot="2179106">
            <a:off x="3536950" y="1284288"/>
            <a:ext cx="485775" cy="97790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Pfeil: nach unten 11"/>
          <p:cNvSpPr/>
          <p:nvPr/>
        </p:nvSpPr>
        <p:spPr>
          <a:xfrm rot="19511544">
            <a:off x="5670550" y="1285875"/>
            <a:ext cx="484188" cy="9779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79613" y="1628775"/>
            <a:ext cx="7281862" cy="881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dirty="0">
                <a:solidFill>
                  <a:schemeClr val="tx1"/>
                </a:solidFill>
              </a:rPr>
              <a:t>2035 </a:t>
            </a:r>
            <a:r>
              <a:rPr lang="de-DE" sz="2600" dirty="0">
                <a:solidFill>
                  <a:schemeClr val="tx1"/>
                </a:solidFill>
              </a:rPr>
              <a:t>BT-Beschluss zur Konversion der Bundeswehr</a:t>
            </a:r>
          </a:p>
        </p:txBody>
      </p:sp>
      <p:sp>
        <p:nvSpPr>
          <p:cNvPr id="3" name="Rechteck 2"/>
          <p:cNvSpPr/>
          <p:nvPr/>
        </p:nvSpPr>
        <p:spPr>
          <a:xfrm>
            <a:off x="611188" y="2276475"/>
            <a:ext cx="8543925" cy="976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dirty="0">
                <a:solidFill>
                  <a:schemeClr val="tx1"/>
                </a:solidFill>
              </a:rPr>
              <a:t>2025 </a:t>
            </a:r>
            <a:r>
              <a:rPr lang="de-DE" sz="2600" dirty="0">
                <a:solidFill>
                  <a:schemeClr val="tx1"/>
                </a:solidFill>
              </a:rPr>
              <a:t>BT-Beschluss zum Umstieg auf eine ziv. </a:t>
            </a:r>
            <a:r>
              <a:rPr lang="de-DE" sz="2600" dirty="0" err="1">
                <a:solidFill>
                  <a:schemeClr val="tx1"/>
                </a:solidFill>
              </a:rPr>
              <a:t>Sicherheitspolit</a:t>
            </a:r>
            <a:r>
              <a:rPr lang="de-DE" sz="2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179388" y="2997200"/>
            <a:ext cx="8569325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chemeClr val="tx1"/>
                </a:solidFill>
              </a:rPr>
              <a:t>2024 </a:t>
            </a:r>
            <a:r>
              <a:rPr lang="de-DE" sz="2800" dirty="0">
                <a:solidFill>
                  <a:schemeClr val="tx1"/>
                </a:solidFill>
              </a:rPr>
              <a:t>Studie empfiehlt  zivile Sicherheitspolitik</a:t>
            </a:r>
          </a:p>
        </p:txBody>
      </p:sp>
      <p:sp>
        <p:nvSpPr>
          <p:cNvPr id="6" name="Rechteck 5"/>
          <p:cNvSpPr/>
          <p:nvPr/>
        </p:nvSpPr>
        <p:spPr>
          <a:xfrm>
            <a:off x="117475" y="3789363"/>
            <a:ext cx="8532813" cy="107950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dirty="0">
                <a:solidFill>
                  <a:schemeClr val="tx1"/>
                </a:solidFill>
              </a:rPr>
              <a:t>2021 </a:t>
            </a:r>
            <a:r>
              <a:rPr lang="de-DE" sz="3000" dirty="0">
                <a:solidFill>
                  <a:schemeClr val="tx1"/>
                </a:solidFill>
              </a:rPr>
              <a:t>Politische Kampagne vor BT-Wahl; </a:t>
            </a:r>
            <a:r>
              <a:rPr lang="de-DE" sz="1600" dirty="0">
                <a:solidFill>
                  <a:schemeClr val="tx1"/>
                </a:solidFill>
              </a:rPr>
              <a:t>konkrete Forderungen: Ende von Hermesbürgschaften und Verbannung von Atomwaffen aus Deutschland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4778375"/>
            <a:ext cx="8458200" cy="1223963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b="1" dirty="0">
                <a:solidFill>
                  <a:schemeClr val="tx1"/>
                </a:solidFill>
              </a:rPr>
              <a:t>2020 </a:t>
            </a:r>
            <a:r>
              <a:rPr lang="de-DE" sz="3400" dirty="0">
                <a:solidFill>
                  <a:schemeClr val="tx1"/>
                </a:solidFill>
              </a:rPr>
              <a:t>Kampagne für zivile Sicherheitspolitik</a:t>
            </a:r>
          </a:p>
        </p:txBody>
      </p:sp>
      <p:sp>
        <p:nvSpPr>
          <p:cNvPr id="8" name="Rechteck 7"/>
          <p:cNvSpPr/>
          <p:nvPr/>
        </p:nvSpPr>
        <p:spPr>
          <a:xfrm>
            <a:off x="117475" y="5876925"/>
            <a:ext cx="9144000" cy="1223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tx1"/>
                </a:solidFill>
              </a:rPr>
              <a:t>2018 </a:t>
            </a:r>
            <a:r>
              <a:rPr lang="de-DE" sz="3600" dirty="0">
                <a:solidFill>
                  <a:schemeClr val="tx1"/>
                </a:solidFill>
              </a:rPr>
              <a:t>Szenario-Vorstellung, Kooperationsbildung</a:t>
            </a:r>
          </a:p>
        </p:txBody>
      </p:sp>
      <p:sp>
        <p:nvSpPr>
          <p:cNvPr id="9" name="Rechteck 8"/>
          <p:cNvSpPr/>
          <p:nvPr/>
        </p:nvSpPr>
        <p:spPr>
          <a:xfrm>
            <a:off x="3707904" y="231968"/>
            <a:ext cx="5333769" cy="1396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600" b="1" dirty="0">
                <a:solidFill>
                  <a:schemeClr val="tx1"/>
                </a:solidFill>
              </a:rPr>
              <a:t>2040 Deutschland hat eine ausschließlich zivile Sicherheitspolitik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459954B-5CED-4ED5-9D5C-1D3504C2E455}" type="slidenum">
              <a:rPr lang="de-DE" altLang="de-DE">
                <a:solidFill>
                  <a:srgbClr val="898989"/>
                </a:solidFill>
              </a:rPr>
              <a:pPr/>
              <a:t>30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Graf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527425"/>
            <a:ext cx="6572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Grafik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276600"/>
            <a:ext cx="960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Grafik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2717800"/>
            <a:ext cx="1584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Grafik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928688"/>
            <a:ext cx="360045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Grafik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635375"/>
            <a:ext cx="5413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2B2438-817F-47BA-A09D-A5D730E72136}" type="slidenum">
              <a:rPr lang="de-DE" altLang="de-DE">
                <a:solidFill>
                  <a:srgbClr val="898989"/>
                </a:solidFill>
              </a:rPr>
              <a:pPr/>
              <a:t>31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44040" name="Textfeld 3"/>
          <p:cNvSpPr txBox="1">
            <a:spLocks noChangeArrowheads="1"/>
          </p:cNvSpPr>
          <p:nvPr/>
        </p:nvSpPr>
        <p:spPr bwMode="auto">
          <a:xfrm>
            <a:off x="1577975" y="4581525"/>
            <a:ext cx="655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>
                <a:solidFill>
                  <a:schemeClr val="bg1"/>
                </a:solidFill>
              </a:rPr>
              <a:t>Weiteres auf </a:t>
            </a:r>
            <a:r>
              <a:rPr lang="de-DE" altLang="de-DE" sz="3600" b="1">
                <a:solidFill>
                  <a:schemeClr val="bg1"/>
                </a:solidFill>
              </a:rPr>
              <a:t>www.sicherheitneudenken.de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</a:rPr>
              <a:t>zieglertheodor@posteo.de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4925" y="549275"/>
            <a:ext cx="9074150" cy="508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Aktuelle Folgerungen für die Bundespolitik, Kirchen und </a:t>
            </a:r>
            <a:r>
              <a:rPr lang="de-DE" altLang="de-DE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BürgerInnen</a:t>
            </a:r>
            <a:r>
              <a:rPr lang="de-DE" altLang="de-DE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"/>
            </a:pPr>
            <a:r>
              <a:rPr lang="de-DE" altLang="de-DE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Humanitäre Hilfe </a:t>
            </a:r>
            <a:r>
              <a:rPr lang="de-DE" altLang="de-D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und</a:t>
            </a:r>
            <a:r>
              <a:rPr lang="de-DE" altLang="de-DE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Asylgewährung</a:t>
            </a:r>
            <a:r>
              <a:rPr lang="de-DE" altLang="de-D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für alle Kriegsdienstverweigerer und Deserteure - konkret jetzt für Russen und Ukrainer </a:t>
            </a:r>
            <a:r>
              <a:rPr lang="de-DE" altLang="de-DE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de-DE" altLang="de-DE" sz="1400" b="1" dirty="0">
                <a:ea typeface="Calibri" pitchFamily="34" charset="0"/>
                <a:cs typeface="Times New Roman" pitchFamily="18" charset="0"/>
              </a:rPr>
              <a:t>www.Connection-eV.org)</a:t>
            </a:r>
            <a:endParaRPr lang="de-DE" altLang="de-DE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"/>
            </a:pPr>
            <a:r>
              <a:rPr lang="de-DE" altLang="de-DE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Waffenstillstand und Verhandlungslösung </a:t>
            </a:r>
            <a:r>
              <a:rPr lang="de-DE" altLang="de-D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fordern und fördern (siehe Friedensappell)</a:t>
            </a:r>
            <a:endParaRPr lang="de-DE" altLang="de-DE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"/>
            </a:pPr>
            <a:r>
              <a:rPr lang="de-DE" altLang="de-DE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Zivile Alternativen zur militärischen Sicherheitspolitik </a:t>
            </a:r>
            <a:r>
              <a:rPr lang="de-DE" altLang="de-D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zur Kenntnis nehmen und ausbauen</a:t>
            </a:r>
          </a:p>
          <a:p>
            <a:pPr lvl="2" eaLnBrk="1" hangingPunct="1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de-DE" altLang="de-DE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</a:t>
            </a:r>
            <a:r>
              <a:rPr lang="de-DE" altLang="de-DE" sz="1600" dirty="0">
                <a:latin typeface="Times New Roman" pitchFamily="18" charset="0"/>
                <a:cs typeface="Calibri" pitchFamily="34" charset="0"/>
              </a:rPr>
              <a:t>jede dt. Botschaft eine/n </a:t>
            </a:r>
            <a:r>
              <a:rPr lang="de-DE" altLang="de-DE" sz="1600" i="1" dirty="0">
                <a:latin typeface="Times New Roman" pitchFamily="18" charset="0"/>
                <a:cs typeface="Calibri" pitchFamily="34" charset="0"/>
              </a:rPr>
              <a:t>Friedensattaché/e </a:t>
            </a:r>
          </a:p>
          <a:p>
            <a:pPr lvl="2" eaLnBrk="1" hangingPunct="1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de-DE" altLang="de-DE" sz="1600" i="1" dirty="0">
                <a:latin typeface="Times New Roman" pitchFamily="18" charset="0"/>
                <a:cs typeface="Calibri" pitchFamily="34" charset="0"/>
              </a:rPr>
              <a:t>Zivilen Friedensdienst </a:t>
            </a:r>
            <a:r>
              <a:rPr lang="de-DE" altLang="de-DE" sz="1600" dirty="0">
                <a:latin typeface="Times New Roman" pitchFamily="18" charset="0"/>
                <a:cs typeface="Calibri" pitchFamily="34" charset="0"/>
              </a:rPr>
              <a:t>(ZFD) ausbauen (gegenwärtig nur 1%</a:t>
            </a:r>
            <a:r>
              <a:rPr lang="de-DE" altLang="de-DE" sz="800" dirty="0">
                <a:latin typeface="Times New Roman" pitchFamily="18" charset="0"/>
                <a:cs typeface="Calibri" pitchFamily="34" charset="0"/>
              </a:rPr>
              <a:t>0</a:t>
            </a:r>
            <a:r>
              <a:rPr lang="de-DE" altLang="de-DE" sz="1600" dirty="0">
                <a:latin typeface="Times New Roman" pitchFamily="18" charset="0"/>
                <a:cs typeface="Calibri" pitchFamily="34" charset="0"/>
              </a:rPr>
              <a:t> was an Geld und Personals der Bundeswehr zur Verfügung steht, ab 2023 weniger – trotz 1:1-Erhöhungsregel im Koalitionsvertrag!)</a:t>
            </a:r>
          </a:p>
          <a:p>
            <a:pPr lvl="2" eaLnBrk="1" hangingPunct="1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de-DE" altLang="de-DE" sz="1600" dirty="0">
                <a:latin typeface="Times New Roman" pitchFamily="18" charset="0"/>
                <a:cs typeface="Calibri" pitchFamily="34" charset="0"/>
              </a:rPr>
              <a:t>Entwicklung subsidiärer Konzepte </a:t>
            </a:r>
            <a:r>
              <a:rPr lang="de-DE" altLang="de-DE" sz="1600" i="1" dirty="0">
                <a:latin typeface="Times New Roman" pitchFamily="18" charset="0"/>
                <a:cs typeface="Calibri" pitchFamily="34" charset="0"/>
              </a:rPr>
              <a:t>Sozialer Verteidigung </a:t>
            </a:r>
            <a:r>
              <a:rPr lang="de-DE" altLang="de-DE" sz="1600" dirty="0">
                <a:latin typeface="Times New Roman" pitchFamily="18" charset="0"/>
                <a:cs typeface="Calibri" pitchFamily="34" charset="0"/>
              </a:rPr>
              <a:t>für Deutschland</a:t>
            </a:r>
          </a:p>
          <a:p>
            <a:pPr lvl="2" eaLnBrk="1" hangingPunct="1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de-DE" altLang="de-DE" sz="1600" dirty="0">
                <a:latin typeface="Times New Roman" pitchFamily="18" charset="0"/>
                <a:cs typeface="Calibri" pitchFamily="34" charset="0"/>
              </a:rPr>
              <a:t>Machbarkeitsstudie für den Aufbau einer </a:t>
            </a:r>
            <a:r>
              <a:rPr lang="de-DE" altLang="de-DE" sz="1600" i="1" dirty="0">
                <a:latin typeface="Times New Roman" pitchFamily="18" charset="0"/>
                <a:cs typeface="Calibri" pitchFamily="34" charset="0"/>
              </a:rPr>
              <a:t>Internationalen Polizei </a:t>
            </a:r>
            <a:r>
              <a:rPr lang="de-DE" altLang="de-DE" sz="1600" dirty="0">
                <a:latin typeface="Times New Roman" pitchFamily="18" charset="0"/>
                <a:cs typeface="Calibri" pitchFamily="34" charset="0"/>
              </a:rPr>
              <a:t>bei der UNO sowie </a:t>
            </a:r>
          </a:p>
          <a:p>
            <a:pPr lvl="2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1600" dirty="0">
                <a:latin typeface="Times New Roman" pitchFamily="18" charset="0"/>
                <a:cs typeface="Calibri" pitchFamily="34" charset="0"/>
              </a:rPr>
              <a:t>	bei den weltregionalen Organisationen wie der OSZE in Auftrag zu geben.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05B256D-F0DD-4E42-9E8D-D1EB013BE272}" type="slidenum">
              <a:rPr lang="de-DE" altLang="de-DE">
                <a:solidFill>
                  <a:srgbClr val="898989"/>
                </a:solidFill>
              </a:rPr>
              <a:pPr/>
              <a:t>32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2" name="Pfeil nach unten 1"/>
          <p:cNvSpPr/>
          <p:nvPr/>
        </p:nvSpPr>
        <p:spPr>
          <a:xfrm rot="18717607">
            <a:off x="7236296" y="50131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4925" y="549275"/>
            <a:ext cx="9074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05B256D-F0DD-4E42-9E8D-D1EB013BE272}" type="slidenum">
              <a:rPr lang="de-DE" altLang="de-DE">
                <a:solidFill>
                  <a:srgbClr val="898989"/>
                </a:solidFill>
              </a:rPr>
              <a:pPr/>
              <a:t>33</a:t>
            </a:fld>
            <a:endParaRPr lang="de-DE" altLang="de-DE">
              <a:solidFill>
                <a:srgbClr val="898989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6" y="-22118"/>
            <a:ext cx="9725024" cy="688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994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4925" y="549275"/>
            <a:ext cx="9074150" cy="731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Aktuelle Folgerungen für die Bundespolitik, Kirchen und </a:t>
            </a:r>
            <a:r>
              <a:rPr lang="de-DE" altLang="de-DE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BürgerInnen</a:t>
            </a:r>
            <a:r>
              <a:rPr lang="de-DE" altLang="de-DE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lang="de-DE" altLang="de-DE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DE" altLang="de-DE" sz="2000" dirty="0">
                <a:latin typeface="Times New Roman" pitchFamily="18" charset="0"/>
                <a:cs typeface="Calibri" pitchFamily="34" charset="0"/>
              </a:rPr>
              <a:t>-   inklusive zivile Sicherheitsstrukturen (z.B. OSZE) ausbauen,           exklusive Militärbündnisse abbauen (z.B. NATO)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"/>
            </a:pPr>
            <a:r>
              <a:rPr lang="de-DE" altLang="de-DE" sz="2000" dirty="0">
                <a:latin typeface="Times New Roman" pitchFamily="18" charset="0"/>
                <a:cs typeface="Calibri" pitchFamily="34" charset="0"/>
              </a:rPr>
              <a:t>Abzug der atomaren Massenvernichtungswaffen der USA aus Deutschland und Deutschlands</a:t>
            </a:r>
            <a:r>
              <a:rPr lang="de-DE" altLang="de-DE" sz="2000" b="1" dirty="0">
                <a:latin typeface="Times New Roman" pitchFamily="18" charset="0"/>
                <a:cs typeface="Calibri" pitchFamily="34" charset="0"/>
              </a:rPr>
              <a:t> Beitritt zum UN-Atomwaffenverbotsvertrag </a:t>
            </a:r>
            <a:r>
              <a:rPr lang="de-DE" altLang="de-DE" sz="2000" dirty="0">
                <a:latin typeface="Times New Roman" pitchFamily="18" charset="0"/>
                <a:cs typeface="Calibri" pitchFamily="34" charset="0"/>
              </a:rPr>
              <a:t>vom 7.7.2017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"/>
            </a:pPr>
            <a:r>
              <a:rPr lang="de-DE" altLang="de-DE" sz="2000" b="1" dirty="0">
                <a:latin typeface="Times New Roman" pitchFamily="18" charset="0"/>
                <a:cs typeface="Calibri" pitchFamily="34" charset="0"/>
              </a:rPr>
              <a:t>Persönliche CO2-Bilanz </a:t>
            </a:r>
            <a:r>
              <a:rPr lang="de-DE" altLang="de-DE" sz="2000" dirty="0">
                <a:latin typeface="Times New Roman" pitchFamily="18" charset="0"/>
                <a:cs typeface="Calibri" pitchFamily="34" charset="0"/>
              </a:rPr>
              <a:t>erstellen - </a:t>
            </a:r>
            <a:r>
              <a:rPr lang="de-DE" altLang="de-DE" sz="2000" dirty="0">
                <a:latin typeface="Times New Roman" pitchFamily="18" charset="0"/>
                <a:cs typeface="Calibri" pitchFamily="34" charset="0"/>
                <a:hlinkClick r:id="rId2"/>
              </a:rPr>
              <a:t>https://uba.co2-rechner.de/de_DE/</a:t>
            </a:r>
            <a:r>
              <a:rPr lang="de-DE" altLang="de-DE" sz="2000" dirty="0">
                <a:latin typeface="Times New Roman" pitchFamily="18" charset="0"/>
                <a:cs typeface="Calibri" pitchFamily="34" charset="0"/>
              </a:rPr>
              <a:t> - suffizienten (= friedensfördernden) Lebensstil praktizieren,                       persönlich und als (Kirchen)Gemeinde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"/>
            </a:pPr>
            <a:r>
              <a:rPr lang="de-DE" altLang="de-DE" sz="2000" dirty="0">
                <a:latin typeface="Times New Roman" pitchFamily="18" charset="0"/>
                <a:cs typeface="Calibri" pitchFamily="34" charset="0"/>
              </a:rPr>
              <a:t>SND zum Thema machen in Kirchengemeinden, Orts- und Kreisvereinen der Parteien, Gewerkschaften, in persönlichen Gesprächen in der Familie, bei der Arbeit, am Stammtisch;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"/>
            </a:pPr>
            <a:r>
              <a:rPr lang="de-DE" altLang="de-DE" sz="2000" dirty="0">
                <a:latin typeface="Times New Roman" pitchFamily="18" charset="0"/>
                <a:cs typeface="Calibri" pitchFamily="34" charset="0"/>
              </a:rPr>
              <a:t>Leserbriefe – eher fragend als behauptend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"/>
            </a:pPr>
            <a:r>
              <a:rPr lang="de-DE" altLang="de-DE" sz="2000" dirty="0">
                <a:latin typeface="Times New Roman" pitchFamily="18" charset="0"/>
                <a:cs typeface="Calibri" pitchFamily="34" charset="0"/>
              </a:rPr>
              <a:t>Besuche bei Bundestagsabgeordneten des Wahlkreises</a:t>
            </a:r>
          </a:p>
          <a:p>
            <a:pPr marL="457200" lvl="1" indent="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de-DE" altLang="de-DE" sz="1600" dirty="0">
                <a:latin typeface="Times New Roman" pitchFamily="18" charset="0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"/>
            </a:pPr>
            <a:endParaRPr lang="de-DE" altLang="de-DE" sz="1600" dirty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05B256D-F0DD-4E42-9E8D-D1EB013BE272}" type="slidenum">
              <a:rPr lang="de-DE" altLang="de-DE">
                <a:solidFill>
                  <a:srgbClr val="898989"/>
                </a:solidFill>
              </a:rPr>
              <a:pPr/>
              <a:t>34</a:t>
            </a:fld>
            <a:endParaRPr lang="de-DE" alt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5EE7-B6B5-4C55-B45B-42EAB5632C87}" type="slidenum">
              <a:rPr lang="de-DE" altLang="de-DE" smtClean="0"/>
              <a:pPr/>
              <a:t>35</a:t>
            </a:fld>
            <a:endParaRPr lang="de-DE" altLang="de-DE"/>
          </a:p>
        </p:txBody>
      </p:sp>
      <p:pic>
        <p:nvPicPr>
          <p:cNvPr id="3" name="Grafik 2" descr="19801000 Friedenswoche 19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656"/>
            <a:ext cx="9143999" cy="6211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198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3D29E60-79D6-41AE-91ED-7ABE77B7E21D}" type="slidenum">
              <a:rPr lang="de-DE" altLang="de-DE">
                <a:solidFill>
                  <a:srgbClr val="898989"/>
                </a:solidFill>
              </a:rPr>
              <a:pPr/>
              <a:t>36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49155" name="Textfeld 2"/>
          <p:cNvSpPr txBox="1">
            <a:spLocks noChangeArrowheads="1"/>
          </p:cNvSpPr>
          <p:nvPr/>
        </p:nvSpPr>
        <p:spPr bwMode="auto">
          <a:xfrm>
            <a:off x="971550" y="2349500"/>
            <a:ext cx="74882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5400" b="1">
                <a:solidFill>
                  <a:schemeClr val="bg1"/>
                </a:solidFill>
                <a:latin typeface="AR BLANCA" pitchFamily="2" charset="0"/>
              </a:rPr>
              <a:t>Besten Dank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5400" b="1">
                <a:solidFill>
                  <a:schemeClr val="bg1"/>
                </a:solidFill>
                <a:latin typeface="AR BLANCA" pitchFamily="2" charset="0"/>
              </a:rPr>
              <a:t>für Ihre Aufmerksamkeit!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374062" y="1664282"/>
            <a:ext cx="4144251" cy="92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Menschenbild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339752" y="3140968"/>
            <a:ext cx="47468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Militärische </a:t>
            </a:r>
          </a:p>
          <a:p>
            <a:r>
              <a:rPr lang="de-DE" sz="4800" dirty="0">
                <a:solidFill>
                  <a:schemeClr val="bg1"/>
                </a:solidFill>
              </a:rPr>
              <a:t>Friedenssicherung</a:t>
            </a:r>
          </a:p>
          <a:p>
            <a:endParaRPr lang="de-DE" sz="4800" dirty="0"/>
          </a:p>
        </p:txBody>
      </p:sp>
      <p:sp>
        <p:nvSpPr>
          <p:cNvPr id="4" name="Kreuz 3"/>
          <p:cNvSpPr/>
          <p:nvPr/>
        </p:nvSpPr>
        <p:spPr>
          <a:xfrm>
            <a:off x="7441976" y="1664282"/>
            <a:ext cx="914400" cy="914400"/>
          </a:xfrm>
          <a:prstGeom prst="plus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Kreuz 4"/>
          <p:cNvSpPr/>
          <p:nvPr/>
        </p:nvSpPr>
        <p:spPr>
          <a:xfrm>
            <a:off x="789917" y="3629096"/>
            <a:ext cx="914400" cy="914400"/>
          </a:xfrm>
          <a:prstGeom prst="plus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827585" y="1916833"/>
            <a:ext cx="792942" cy="288320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7441976" y="4086296"/>
            <a:ext cx="792942" cy="288320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0" y="642174"/>
            <a:ext cx="301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FFFF"/>
                </a:solidFill>
              </a:rPr>
              <a:t>Militärbefürworter</a:t>
            </a:r>
          </a:p>
        </p:txBody>
      </p:sp>
      <p:sp>
        <p:nvSpPr>
          <p:cNvPr id="9" name="Rechteck 8"/>
          <p:cNvSpPr/>
          <p:nvPr/>
        </p:nvSpPr>
        <p:spPr>
          <a:xfrm>
            <a:off x="6720051" y="617525"/>
            <a:ext cx="2040603" cy="529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FFFF"/>
                </a:solidFill>
              </a:rPr>
              <a:t>Pazifisten</a:t>
            </a:r>
          </a:p>
        </p:txBody>
      </p:sp>
    </p:spTree>
    <p:extLst>
      <p:ext uri="{BB962C8B-B14F-4D97-AF65-F5344CB8AC3E}">
        <p14:creationId xmlns:p14="http://schemas.microsoft.com/office/powerpoint/2010/main" val="41585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b="1">
                <a:solidFill>
                  <a:schemeClr val="accent1"/>
                </a:solidFill>
              </a:rPr>
              <a:t>Auf welche Ebene entscheiden wir?</a:t>
            </a:r>
            <a:endParaRPr lang="fr-FR" altLang="de-DE" sz="3200" b="1">
              <a:solidFill>
                <a:schemeClr val="accent1"/>
              </a:solidFill>
            </a:endParaRPr>
          </a:p>
        </p:txBody>
      </p:sp>
      <p:sp>
        <p:nvSpPr>
          <p:cNvPr id="31747" name="Foliennummernplatzhalt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5F7D01-439A-4475-84A1-ED94C42C58D1}" type="slidenum">
              <a:rPr lang="fr-FR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de-DE" sz="1200">
              <a:solidFill>
                <a:srgbClr val="898989"/>
              </a:solidFill>
            </a:endParaRPr>
          </a:p>
        </p:txBody>
      </p:sp>
      <p:sp>
        <p:nvSpPr>
          <p:cNvPr id="8" name="Flussdiagramm: Alternativer Prozess 7"/>
          <p:cNvSpPr/>
          <p:nvPr/>
        </p:nvSpPr>
        <p:spPr>
          <a:xfrm>
            <a:off x="719138" y="5094288"/>
            <a:ext cx="7705725" cy="11160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/>
              <a:t>Gefühl</a:t>
            </a:r>
            <a:endParaRPr lang="fr-FR" sz="2800" b="1" dirty="0"/>
          </a:p>
        </p:txBody>
      </p:sp>
      <p:sp>
        <p:nvSpPr>
          <p:cNvPr id="9" name="Flussdiagramm: Alternativer Prozess 8"/>
          <p:cNvSpPr/>
          <p:nvPr/>
        </p:nvSpPr>
        <p:spPr>
          <a:xfrm>
            <a:off x="719138" y="3349625"/>
            <a:ext cx="7705725" cy="11160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/>
              <a:t>Vernunft</a:t>
            </a:r>
            <a:endParaRPr lang="fr-FR" sz="2800" b="1" dirty="0"/>
          </a:p>
        </p:txBody>
      </p:sp>
      <p:sp>
        <p:nvSpPr>
          <p:cNvPr id="10" name="Flussdiagramm: Alternativer Prozess 9"/>
          <p:cNvSpPr/>
          <p:nvPr/>
        </p:nvSpPr>
        <p:spPr>
          <a:xfrm>
            <a:off x="719138" y="1563688"/>
            <a:ext cx="7705725" cy="11160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/>
              <a:t>Gewissen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72619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2" descr="Ein Bild, das Text enthält.&#10;&#10;Automatisch generierte Beschreib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91852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8313" y="4221163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Grafik 5" descr="Ein Bild, das Text, Zeitung, draußen enthält.&#10;&#10;Automatisch generierte Beschreib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363"/>
            <a:ext cx="21859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Ein Bild, das Text, Buch, Person, Zeitung enthält.&#10;&#10;Automatisch generierte Beschreib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78250"/>
            <a:ext cx="352901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feld 6"/>
          <p:cNvSpPr txBox="1">
            <a:spLocks noChangeArrowheads="1"/>
          </p:cNvSpPr>
          <p:nvPr/>
        </p:nvSpPr>
        <p:spPr bwMode="auto">
          <a:xfrm>
            <a:off x="7596188" y="6437313"/>
            <a:ext cx="146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>
                <a:solidFill>
                  <a:schemeClr val="bg1"/>
                </a:solidFill>
              </a:rPr>
              <a:t>Schwarzwälder Bote 25.7.2022</a:t>
            </a:r>
          </a:p>
        </p:txBody>
      </p:sp>
    </p:spTree>
    <p:extLst>
      <p:ext uri="{BB962C8B-B14F-4D97-AF65-F5344CB8AC3E}">
        <p14:creationId xmlns:p14="http://schemas.microsoft.com/office/powerpoint/2010/main" val="2244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4A6FB26-6CA3-495D-8D6A-282D8417D5EC}" type="slidenum">
              <a:rPr lang="de-DE" altLang="de-DE">
                <a:solidFill>
                  <a:srgbClr val="898989"/>
                </a:solidFill>
              </a:rPr>
              <a:pPr/>
              <a:t>7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43608" y="1988840"/>
            <a:ext cx="6716903" cy="104644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altLang="de-DE" sz="8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https://www.faz.net/aktuell/ukraine-konflikt/deutsche-ukraine-kaempfer-ueber-ihr-erstes-gefecht-17888268.html</a:t>
            </a:r>
            <a:r>
              <a:rPr lang="de-DE" altLang="de-DE" sz="8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Zugriff am 19.3.2022</a:t>
            </a:r>
            <a:endParaRPr lang="de-DE" altLang="de-DE" sz="6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de-DE" altLang="de-DE" sz="2000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„Nach dem Gefecht zittern sie und </a:t>
            </a:r>
            <a:r>
              <a:rPr lang="de-DE" altLang="de-DE" sz="2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de-DE" altLang="de-DE" sz="2000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bergeben sich</a:t>
            </a:r>
            <a:endParaRPr lang="de-DE" altLang="de-DE" sz="2000" dirty="0">
              <a:solidFill>
                <a:schemeClr val="bg1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de-DE" altLang="de-DE" sz="8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</a:t>
            </a:r>
            <a:r>
              <a:rPr lang="de-DE" altLang="de-DE" sz="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altLang="de-DE" sz="8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JUSTUS BENDER</a:t>
            </a:r>
            <a:r>
              <a:rPr lang="de-DE" altLang="de-DE" sz="8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-AKTUALISIERT AM</a:t>
            </a:r>
            <a:r>
              <a:rPr lang="de-DE" altLang="de-DE" sz="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altLang="de-DE" sz="800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19.03.2022-11:06</a:t>
            </a:r>
          </a:p>
          <a:p>
            <a:pPr>
              <a:buFontTx/>
              <a:buChar char="•"/>
              <a:defRPr/>
            </a:pPr>
            <a:r>
              <a:rPr lang="de-DE" altLang="de-DE" sz="800" dirty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Foto siehe oberen Link</a:t>
            </a:r>
            <a:endParaRPr lang="de-DE" altLang="de-DE" sz="8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650" y="5240338"/>
            <a:ext cx="7969250" cy="12001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altLang="de-DE" sz="12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altLang="de-DE" sz="600" dirty="0">
              <a:latin typeface="+mn-lt"/>
            </a:endParaRPr>
          </a:p>
          <a:p>
            <a:pPr>
              <a:defRPr/>
            </a:pPr>
            <a:r>
              <a:rPr lang="de-DE" altLang="de-DE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einem Vorort von Kiew greifen vier Deutsche einen Konvoi an</a:t>
            </a:r>
          </a:p>
          <a:p>
            <a:pPr>
              <a:defRPr/>
            </a:pPr>
            <a:r>
              <a:rPr lang="de-DE" altLang="de-DE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t</a:t>
            </a:r>
            <a:r>
              <a:rPr lang="de-DE" altLang="de-DE" sz="20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de-DE" altLang="de-DE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russische Soldaten. </a:t>
            </a:r>
          </a:p>
          <a:p>
            <a:pPr>
              <a:defRPr/>
            </a:pPr>
            <a:r>
              <a:rPr lang="de-DE" altLang="de-DE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Danach fragen sie sich, was sie sind: Retter oder M</a:t>
            </a:r>
            <a:r>
              <a:rPr lang="de-DE" altLang="de-DE" sz="20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de-DE" altLang="de-DE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rder?“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9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646422" y="6408260"/>
            <a:ext cx="365411" cy="364796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anchor="t" anchorCtr="0"/>
          <a:lstStyle/>
          <a:p>
            <a:pPr lvl="0"/>
            <a:fld id="{FD2B61A3-C236-4E41-B4ED-5B53CDA1387E}" type="slidenum">
              <a:t>8</a:t>
            </a:fld>
            <a:endParaRPr lang="de-DE">
              <a:solidFill>
                <a:srgbClr val="000000"/>
              </a:solidFill>
              <a:latin typeface="Lucida Sans Unicode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Textfeld 5"/>
          <p:cNvSpPr/>
          <p:nvPr/>
        </p:nvSpPr>
        <p:spPr>
          <a:xfrm>
            <a:off x="827584" y="404664"/>
            <a:ext cx="7271967" cy="5994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r>
              <a:rPr lang="de-DE" sz="3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Die drei </a:t>
            </a:r>
            <a:r>
              <a:rPr lang="de-DE" sz="3600" b="1" dirty="0">
                <a:solidFill>
                  <a:srgbClr val="000000"/>
                </a:solidFill>
                <a:latin typeface="Old English Text MT" pitchFamily="66"/>
                <a:ea typeface="Microsoft YaHei" pitchFamily="2"/>
                <a:cs typeface="Mangal" pitchFamily="2"/>
              </a:rPr>
              <a:t>Krieg</a:t>
            </a:r>
            <a:r>
              <a:rPr lang="de-DE" sz="36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svoraussetzungen</a:t>
            </a:r>
          </a:p>
          <a:p>
            <a:endParaRPr lang="de-DE" sz="2800" dirty="0">
              <a:solidFill>
                <a:srgbClr val="000000"/>
              </a:solidFill>
              <a:latin typeface="Lucida Sans Unicode" pitchFamily="18"/>
              <a:ea typeface="Microsoft YaHei" pitchFamily="2"/>
              <a:cs typeface="Mangal" pitchFamily="2"/>
            </a:endParaRPr>
          </a:p>
          <a:p>
            <a:r>
              <a:rPr lang="de-DE" sz="32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1) Konflikte</a:t>
            </a:r>
          </a:p>
          <a:p>
            <a:r>
              <a:rPr lang="de-DE" sz="28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    um Besitz,</a:t>
            </a:r>
          </a:p>
          <a:p>
            <a:r>
              <a:rPr lang="de-DE" sz="28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                     um Macht,</a:t>
            </a:r>
          </a:p>
          <a:p>
            <a:r>
              <a:rPr lang="de-DE" sz="28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                                 um Ehre</a:t>
            </a:r>
          </a:p>
          <a:p>
            <a:endParaRPr lang="de-DE" sz="2800" dirty="0">
              <a:solidFill>
                <a:srgbClr val="000000"/>
              </a:solidFill>
              <a:latin typeface="Lucida Sans Unicode" pitchFamily="18"/>
              <a:ea typeface="Microsoft YaHei" pitchFamily="2"/>
              <a:cs typeface="Mangal" pitchFamily="2"/>
            </a:endParaRPr>
          </a:p>
          <a:p>
            <a:r>
              <a:rPr lang="de-DE" sz="32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2) Waffen</a:t>
            </a:r>
          </a:p>
          <a:p>
            <a:endParaRPr lang="de-DE" sz="2800" dirty="0">
              <a:solidFill>
                <a:srgbClr val="000000"/>
              </a:solidFill>
              <a:latin typeface="Lucida Sans Unicode" pitchFamily="18"/>
              <a:ea typeface="Microsoft YaHei" pitchFamily="2"/>
              <a:cs typeface="Mangal" pitchFamily="2"/>
            </a:endParaRPr>
          </a:p>
          <a:p>
            <a:r>
              <a:rPr lang="de-DE" sz="32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3) Soldaten</a:t>
            </a:r>
          </a:p>
        </p:txBody>
      </p:sp>
    </p:spTree>
    <p:extLst>
      <p:ext uri="{BB962C8B-B14F-4D97-AF65-F5344CB8AC3E}">
        <p14:creationId xmlns:p14="http://schemas.microsoft.com/office/powerpoint/2010/main" val="6417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646422" y="6408260"/>
            <a:ext cx="365411" cy="364796"/>
          </a:xfrm>
          <a:prstGeom prst="rect">
            <a:avLst/>
          </a:prstGeom>
          <a:noFill/>
          <a:ln>
            <a:noFill/>
          </a:ln>
        </p:spPr>
        <p:txBody>
          <a:bodyPr wrap="square" lIns="81639" tIns="40820" rIns="81639" bIns="40820" anchor="t" anchorCtr="0"/>
          <a:lstStyle/>
          <a:p>
            <a:pPr lvl="0"/>
            <a:fld id="{901431FB-CE82-4C3D-8119-3C12E16A4EDD}" type="slidenum">
              <a:t>9</a:t>
            </a:fld>
            <a:endParaRPr lang="de-DE">
              <a:solidFill>
                <a:srgbClr val="000000"/>
              </a:solidFill>
              <a:latin typeface="Lucida Sans Unicode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Rechteck 4"/>
          <p:cNvSpPr/>
          <p:nvPr/>
        </p:nvSpPr>
        <p:spPr>
          <a:xfrm>
            <a:off x="0" y="13390"/>
            <a:ext cx="9143433" cy="70185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DER PROPHET MICHA (Mi 4,1-4)</a:t>
            </a:r>
          </a:p>
          <a:p>
            <a:endParaRPr lang="de-DE" sz="1600" b="1" dirty="0">
              <a:solidFill>
                <a:srgbClr val="000000"/>
              </a:solidFill>
              <a:latin typeface="Lucida Sans Unicode" pitchFamily="18"/>
              <a:ea typeface="Microsoft YaHei" pitchFamily="2"/>
              <a:cs typeface="Mangal" pitchFamily="2"/>
            </a:endParaRP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1 In den letzten Tagen aber wird der Berg, darauf des </a:t>
            </a: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HERRN Haus ist, fest stehen, höher als alle Berge und </a:t>
            </a: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über die Hügel erhaben. Und die Völker werden herzu-</a:t>
            </a: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laufen,</a:t>
            </a: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2 und viele Heiden werden hingehen und sagen: Kommt,</a:t>
            </a: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lasst uns hinauf zum Berge des HERRN gehen und zum </a:t>
            </a: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Hause des Gottes Jakobs, dass </a:t>
            </a:r>
            <a:r>
              <a:rPr lang="de-DE" sz="16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er uns</a:t>
            </a:r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 </a:t>
            </a:r>
            <a:r>
              <a:rPr lang="de-DE" sz="16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lehre seine Wege </a:t>
            </a:r>
          </a:p>
          <a:p>
            <a:r>
              <a:rPr lang="de-DE" sz="16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und wir in seinen Pfaden wandeln! Denn von Zion wird </a:t>
            </a:r>
          </a:p>
          <a:p>
            <a:r>
              <a:rPr lang="de-DE" sz="16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Weisung ausgehen und des HERRN Wort von Jerusalem.</a:t>
            </a:r>
          </a:p>
          <a:p>
            <a:endParaRPr lang="de-DE" sz="1600" b="1" dirty="0">
              <a:solidFill>
                <a:srgbClr val="000000"/>
              </a:solidFill>
              <a:latin typeface="Lucida Sans Unicode" pitchFamily="18"/>
              <a:ea typeface="Microsoft YaHei" pitchFamily="2"/>
              <a:cs typeface="Mangal" pitchFamily="2"/>
            </a:endParaRPr>
          </a:p>
          <a:p>
            <a:r>
              <a:rPr lang="de-DE" sz="16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3 Er wird unter großen Völkern richten und viele Heiden</a:t>
            </a:r>
          </a:p>
          <a:p>
            <a:r>
              <a:rPr lang="de-DE" sz="16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 zurechtweisen </a:t>
            </a:r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in fernen Landen.</a:t>
            </a:r>
          </a:p>
          <a:p>
            <a:endParaRPr lang="de-DE" sz="1600" dirty="0">
              <a:solidFill>
                <a:srgbClr val="000000"/>
              </a:solidFill>
              <a:latin typeface="Lucida Sans Unicode" pitchFamily="18"/>
              <a:ea typeface="Microsoft YaHei" pitchFamily="2"/>
              <a:cs typeface="Mangal" pitchFamily="2"/>
            </a:endParaRP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Sie werden ihre </a:t>
            </a:r>
            <a:r>
              <a:rPr lang="de-DE" sz="16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Schwerter zu Pflugscharen und ihre Spieße zu Sicheln </a:t>
            </a:r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machen.</a:t>
            </a: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Es wird kein Volk wider das andere das Schwert erheben, und sie werden hinfort </a:t>
            </a:r>
            <a:r>
              <a:rPr lang="de-DE" sz="16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nicht mehr lernen, Krieg zu führen.</a:t>
            </a:r>
          </a:p>
          <a:p>
            <a:endParaRPr lang="de-DE" sz="1600" dirty="0">
              <a:solidFill>
                <a:srgbClr val="000000"/>
              </a:solidFill>
              <a:latin typeface="Lucida Sans Unicode" pitchFamily="18"/>
              <a:ea typeface="Microsoft YaHei" pitchFamily="2"/>
              <a:cs typeface="Mangal" pitchFamily="2"/>
            </a:endParaRPr>
          </a:p>
          <a:p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4 Ein </a:t>
            </a:r>
            <a:r>
              <a:rPr lang="de-DE" sz="1600" b="1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jeder wird unter seinem Weinstock und Feigenbaum wohnen</a:t>
            </a:r>
            <a:r>
              <a:rPr lang="de-DE" sz="1600" dirty="0">
                <a:solidFill>
                  <a:srgbClr val="000000"/>
                </a:solidFill>
                <a:latin typeface="Lucida Sans Unicode" pitchFamily="18"/>
                <a:ea typeface="Microsoft YaHei" pitchFamily="2"/>
                <a:cs typeface="Mangal" pitchFamily="2"/>
              </a:rPr>
              <a:t>, und niemand wird sie schrecken. Denn der Mund des HERRN Zebaoth hat's geredet.</a:t>
            </a:r>
          </a:p>
          <a:p>
            <a:endParaRPr lang="de-DE" sz="1600" dirty="0">
              <a:solidFill>
                <a:srgbClr val="000000"/>
              </a:solidFill>
              <a:latin typeface="Lucida Sans Unicode" pitchFamily="18"/>
              <a:ea typeface="Microsoft YaHei" pitchFamily="2"/>
              <a:cs typeface="Mangal" pitchFamily="2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906"/>
            <a:ext cx="3491313" cy="41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754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2513</Words>
  <Application>Microsoft Office PowerPoint</Application>
  <PresentationFormat>Bildschirmpräsentation (4:3)</PresentationFormat>
  <Paragraphs>361</Paragraphs>
  <Slides>36</Slides>
  <Notes>15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50" baseType="lpstr">
      <vt:lpstr>AR BLANCA</vt:lpstr>
      <vt:lpstr>Arial</vt:lpstr>
      <vt:lpstr>Calibri</vt:lpstr>
      <vt:lpstr>Georgia</vt:lpstr>
      <vt:lpstr>Helvetica</vt:lpstr>
      <vt:lpstr>Linux Libertine</vt:lpstr>
      <vt:lpstr>Lucida Sans Unicode</vt:lpstr>
      <vt:lpstr>Noto Serif</vt:lpstr>
      <vt:lpstr>Old English Text MT</vt:lpstr>
      <vt:lpstr>StarSymbol</vt:lpstr>
      <vt:lpstr>Times New Roman</vt:lpstr>
      <vt:lpstr>TrebuchetMS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Auf welche Ebene entscheiden wir?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Wir sind Teil eines Gerechtigkeitsproblems</vt:lpstr>
      <vt:lpstr>PowerPoint-Präsentation</vt:lpstr>
      <vt:lpstr>Biblischer Friedensimpuls:  Konfrontation</vt:lpstr>
      <vt:lpstr>Brot und Wein</vt:lpstr>
      <vt:lpstr>Biblischer Friedensimpuls zum Dilemma  Souveränität contra Lebensschutz</vt:lpstr>
      <vt:lpstr>PowerPoint-Präsentation</vt:lpstr>
      <vt:lpstr>Kern biblischer Friedensbotschaft </vt:lpstr>
      <vt:lpstr>PowerPoint-Präsentation</vt:lpstr>
      <vt:lpstr>PowerPoint-Präsentation</vt:lpstr>
      <vt:lpstr>PowerPoint-Präsentation</vt:lpstr>
      <vt:lpstr>PowerPoint-Präsentation</vt:lpstr>
      <vt:lpstr>Zwei Grundbegriffe</vt:lpstr>
      <vt:lpstr>PowerPoint-Präsentation</vt:lpstr>
      <vt:lpstr>Gewaltfreie Kampagnen im Vergleich zu gewalt-samen Aufständen  (Ergebnisse der Studie Chenoweth/Stephan an 323 Aufständen von 1900 bis 2006, siehe Reader «Auf den Weg des Friedens, S. 30 ff.)</vt:lpstr>
      <vt:lpstr>Gewaltfreie Kampagnen (Forts.)</vt:lpstr>
      <vt:lpstr>Friedensethischer Beschluss der badischen Landeskirche: Kirche des Gerechten Friedens werden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Friedenslieder, Friedensbilder, Friedensaktionen</dc:title>
  <dc:creator>Theodor Ziegler</dc:creator>
  <cp:lastModifiedBy>Susanne Bernauer</cp:lastModifiedBy>
  <cp:revision>325</cp:revision>
  <cp:lastPrinted>2022-03-31T05:37:54Z</cp:lastPrinted>
  <dcterms:created xsi:type="dcterms:W3CDTF">2018-02-01T16:24:43Z</dcterms:created>
  <dcterms:modified xsi:type="dcterms:W3CDTF">2023-02-11T15:57:30Z</dcterms:modified>
</cp:coreProperties>
</file>